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166" r:id="rId1"/>
  </p:sldMasterIdLst>
  <p:notesMasterIdLst>
    <p:notesMasterId r:id="rId47"/>
  </p:notesMasterIdLst>
  <p:sldIdLst>
    <p:sldId id="256" r:id="rId2"/>
    <p:sldId id="257" r:id="rId3"/>
    <p:sldId id="368" r:id="rId4"/>
    <p:sldId id="291" r:id="rId5"/>
    <p:sldId id="283" r:id="rId6"/>
    <p:sldId id="345" r:id="rId7"/>
    <p:sldId id="284" r:id="rId8"/>
    <p:sldId id="354" r:id="rId9"/>
    <p:sldId id="353" r:id="rId10"/>
    <p:sldId id="347" r:id="rId11"/>
    <p:sldId id="346" r:id="rId12"/>
    <p:sldId id="356" r:id="rId13"/>
    <p:sldId id="331" r:id="rId14"/>
    <p:sldId id="290" r:id="rId15"/>
    <p:sldId id="348" r:id="rId16"/>
    <p:sldId id="391" r:id="rId17"/>
    <p:sldId id="357" r:id="rId18"/>
    <p:sldId id="370" r:id="rId19"/>
    <p:sldId id="371" r:id="rId20"/>
    <p:sldId id="372" r:id="rId21"/>
    <p:sldId id="376" r:id="rId22"/>
    <p:sldId id="378" r:id="rId23"/>
    <p:sldId id="375" r:id="rId24"/>
    <p:sldId id="373" r:id="rId25"/>
    <p:sldId id="382" r:id="rId26"/>
    <p:sldId id="374" r:id="rId27"/>
    <p:sldId id="358" r:id="rId28"/>
    <p:sldId id="379" r:id="rId29"/>
    <p:sldId id="380" r:id="rId30"/>
    <p:sldId id="381" r:id="rId31"/>
    <p:sldId id="363" r:id="rId32"/>
    <p:sldId id="383" r:id="rId33"/>
    <p:sldId id="386" r:id="rId34"/>
    <p:sldId id="387" r:id="rId35"/>
    <p:sldId id="385" r:id="rId36"/>
    <p:sldId id="388" r:id="rId37"/>
    <p:sldId id="390" r:id="rId38"/>
    <p:sldId id="364" r:id="rId39"/>
    <p:sldId id="360" r:id="rId40"/>
    <p:sldId id="366" r:id="rId41"/>
    <p:sldId id="367" r:id="rId42"/>
    <p:sldId id="389" r:id="rId43"/>
    <p:sldId id="369" r:id="rId44"/>
    <p:sldId id="361" r:id="rId45"/>
    <p:sldId id="362" r:id="rId46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442" autoAdjust="0"/>
    <p:restoredTop sz="70326" autoAdjust="0"/>
  </p:normalViewPr>
  <p:slideViewPr>
    <p:cSldViewPr>
      <p:cViewPr varScale="1">
        <p:scale>
          <a:sx n="82" d="100"/>
          <a:sy n="82" d="100"/>
        </p:scale>
        <p:origin x="2868" y="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>
        <p:scale>
          <a:sx n="135" d="100"/>
          <a:sy n="135" d="100"/>
        </p:scale>
        <p:origin x="-1672" y="384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D6FD458B-8705-463E-B278-A66CDFCA3A4F}" type="datetime1">
              <a:rPr lang="en-US"/>
              <a:pPr/>
              <a:t>8/23/2013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en-US" dirty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2F5F78F4-A48D-4D0B-87E4-E285904A6EBD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2726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5F78F4-A48D-4D0B-87E4-E285904A6EBD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25148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65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  <a:normAutofit lnSpcReduction="10000"/>
          </a:bodyPr>
          <a:lstStyle/>
          <a:p>
            <a:endParaRPr lang="en-US" dirty="0" smtClean="0"/>
          </a:p>
        </p:txBody>
      </p:sp>
      <p:sp>
        <p:nvSpPr>
          <p:cNvPr id="2765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eaLnBrk="1" hangingPunct="1"/>
            <a:fld id="{DF591D78-04D8-4DF1-80B8-62075BA107A0}" type="slidenum">
              <a:rPr lang="en-US" sz="1200"/>
              <a:pPr eaLnBrk="1" hangingPunct="1"/>
              <a:t>10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8319606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560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  <a:normAutofit fontScale="85000" lnSpcReduction="20000"/>
          </a:bodyPr>
          <a:lstStyle/>
          <a:p>
            <a:endParaRPr lang="en-US" b="0" dirty="0" smtClean="0"/>
          </a:p>
        </p:txBody>
      </p:sp>
      <p:sp>
        <p:nvSpPr>
          <p:cNvPr id="2560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eaLnBrk="1" hangingPunct="1"/>
            <a:fld id="{9B933D84-12B4-4164-8564-83BD1C8BBE11}" type="slidenum">
              <a:rPr lang="en-US" sz="1200"/>
              <a:pPr eaLnBrk="1" hangingPunct="1"/>
              <a:t>11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9861185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174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  <a:normAutofit lnSpcReduction="10000"/>
          </a:bodyPr>
          <a:lstStyle/>
          <a:p>
            <a:endParaRPr lang="en-US" dirty="0" smtClean="0"/>
          </a:p>
        </p:txBody>
      </p:sp>
      <p:sp>
        <p:nvSpPr>
          <p:cNvPr id="3174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eaLnBrk="1" hangingPunct="1"/>
            <a:fld id="{475E44B9-C3C4-4295-A379-48971AD5B8CB}" type="slidenum">
              <a:rPr lang="en-US" sz="1200"/>
              <a:pPr eaLnBrk="1" hangingPunct="1"/>
              <a:t>12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5337874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6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  <a:normAutofit fontScale="85000" lnSpcReduction="20000"/>
          </a:bodyPr>
          <a:lstStyle/>
          <a:p>
            <a:pPr rtl="0"/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MS PGothic" pitchFamily="34" charset="-128"/>
            </a:endParaRPr>
          </a:p>
        </p:txBody>
      </p:sp>
      <p:sp>
        <p:nvSpPr>
          <p:cNvPr id="2970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eaLnBrk="1" hangingPunct="1"/>
            <a:fld id="{28A637C4-5DE3-4DEA-BED9-A654250A1254}" type="slidenum">
              <a:rPr lang="en-US" sz="1200"/>
              <a:pPr eaLnBrk="1" hangingPunct="1"/>
              <a:t>13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9079703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5F78F4-A48D-4D0B-87E4-E285904A6EBD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9161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5F78F4-A48D-4D0B-87E4-E285904A6EBD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5605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5F78F4-A48D-4D0B-87E4-E285904A6EBD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81787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591706"/>
          </a:xfrm>
        </p:spPr>
        <p:txBody>
          <a:bodyPr>
            <a:norm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5F78F4-A48D-4D0B-87E4-E285904A6EBD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4060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5F78F4-A48D-4D0B-87E4-E285904A6EBD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726631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5F78F4-A48D-4D0B-87E4-E285904A6EBD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91755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5F78F4-A48D-4D0B-87E4-E285904A6EBD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97529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5F78F4-A48D-4D0B-87E4-E285904A6EBD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705910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5F78F4-A48D-4D0B-87E4-E285904A6EBD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705910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5F78F4-A48D-4D0B-87E4-E285904A6EBD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801088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5F78F4-A48D-4D0B-87E4-E285904A6EBD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705910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5F78F4-A48D-4D0B-87E4-E285904A6EBD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252306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5F78F4-A48D-4D0B-87E4-E285904A6EBD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046691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5F78F4-A48D-4D0B-87E4-E285904A6EBD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533100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5F78F4-A48D-4D0B-87E4-E285904A6EBD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926568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5F78F4-A48D-4D0B-87E4-E285904A6EBD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556610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5F78F4-A48D-4D0B-87E4-E285904A6EBD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98096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6795A3-568A-8C44-8113-4D9685347DE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90894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5F78F4-A48D-4D0B-87E4-E285904A6EBD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174765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5F78F4-A48D-4D0B-87E4-E285904A6EBD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44651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5F78F4-A48D-4D0B-87E4-E285904A6EBD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236961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5F78F4-A48D-4D0B-87E4-E285904A6EBD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563461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2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5F78F4-A48D-4D0B-87E4-E285904A6EBD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686242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5F78F4-A48D-4D0B-87E4-E285904A6EBD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644311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5F78F4-A48D-4D0B-87E4-E285904A6EBD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741992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5F78F4-A48D-4D0B-87E4-E285904A6EBD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692241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5F78F4-A48D-4D0B-87E4-E285904A6EBD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44651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7500" lnSpcReduction="20000"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+mj-lt"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5F78F4-A48D-4D0B-87E4-E285904A6EBD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7325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48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  <p:sp>
        <p:nvSpPr>
          <p:cNvPr id="2048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eaLnBrk="1" hangingPunct="1"/>
            <a:fld id="{C01A363F-204F-4176-A611-12CF28D1C848}" type="slidenum">
              <a:rPr lang="en-US" sz="1200"/>
              <a:pPr eaLnBrk="1" hangingPunct="1"/>
              <a:t>4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62343789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5F78F4-A48D-4D0B-87E4-E285904A6EBD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661477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5F78F4-A48D-4D0B-87E4-E285904A6EBD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97472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5F78F4-A48D-4D0B-87E4-E285904A6EBD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069492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5F78F4-A48D-4D0B-87E4-E285904A6EBD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251552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5F78F4-A48D-4D0B-87E4-E285904A6EBD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757192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5F78F4-A48D-4D0B-87E4-E285904A6EBD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89115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43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200" dirty="0" smtClean="0"/>
          </a:p>
        </p:txBody>
      </p:sp>
      <p:sp>
        <p:nvSpPr>
          <p:cNvPr id="1843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eaLnBrk="1" hangingPunct="1"/>
            <a:fld id="{AD0C6552-9F3B-4829-98ED-28061E46EC5F}" type="slidenum">
              <a:rPr lang="en-US" sz="1200"/>
              <a:pPr eaLnBrk="1" hangingPunct="1"/>
              <a:t>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4850793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48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  <a:normAutofit fontScale="92500" lnSpcReduction="20000"/>
          </a:bodyPr>
          <a:lstStyle/>
          <a:p>
            <a:pPr rtl="0"/>
            <a:endParaRPr lang="en-US" sz="1200" kern="1200" dirty="0">
              <a:solidFill>
                <a:schemeClr val="tx1"/>
              </a:solidFill>
              <a:effectLst/>
              <a:latin typeface="+mn-lt"/>
              <a:ea typeface="MS PGothic" pitchFamily="34" charset="-128"/>
              <a:cs typeface="ＭＳ Ｐゴシック" charset="-128"/>
            </a:endParaRPr>
          </a:p>
        </p:txBody>
      </p:sp>
      <p:sp>
        <p:nvSpPr>
          <p:cNvPr id="2048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eaLnBrk="1" hangingPunct="1"/>
            <a:fld id="{C01A363F-204F-4176-A611-12CF28D1C848}" type="slidenum">
              <a:rPr lang="en-US" sz="1200"/>
              <a:pPr eaLnBrk="1" hangingPunct="1"/>
              <a:t>6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1792258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l" eaLnBrk="1" hangingPunct="1">
              <a:buFont typeface="Wingdings" pitchFamily="2" charset="2"/>
              <a:buNone/>
            </a:pPr>
            <a:endParaRPr lang="en-US" sz="12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5F78F4-A48D-4D0B-87E4-E285904A6EBD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2611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65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dirty="0" smtClean="0"/>
          </a:p>
        </p:txBody>
      </p:sp>
      <p:sp>
        <p:nvSpPr>
          <p:cNvPr id="2765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eaLnBrk="1" hangingPunct="1"/>
            <a:fld id="{DF591D78-04D8-4DF1-80B8-62075BA107A0}" type="slidenum">
              <a:rPr lang="en-US" sz="1200"/>
              <a:pPr eaLnBrk="1" hangingPunct="1"/>
              <a:t>8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3053562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560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dirty="0" smtClean="0"/>
          </a:p>
        </p:txBody>
      </p:sp>
      <p:sp>
        <p:nvSpPr>
          <p:cNvPr id="2560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eaLnBrk="1" hangingPunct="1"/>
            <a:fld id="{9B933D84-12B4-4164-8564-83BD1C8BBE11}" type="slidenum">
              <a:rPr lang="en-US" sz="1200"/>
              <a:pPr eaLnBrk="1" hangingPunct="1"/>
              <a:t>9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40057944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010400" y="152400"/>
            <a:ext cx="1981200" cy="65563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dirty="0">
              <a:solidFill>
                <a:srgbClr val="FFFFFF"/>
              </a:solidFill>
              <a:ea typeface="MS PGothic" pitchFamily="34" charset="-128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52400" y="153988"/>
            <a:ext cx="6705600" cy="6553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dirty="0">
              <a:solidFill>
                <a:srgbClr val="FFFFFF"/>
              </a:solidFill>
              <a:ea typeface="MS PGothic" pitchFamily="34" charset="-128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010400" y="2052960"/>
            <a:ext cx="1981200" cy="1828800"/>
          </a:xfrm>
        </p:spPr>
        <p:txBody>
          <a:bodyPr anchor="ctr"/>
          <a:lstStyle>
            <a:lvl1pPr marL="0" indent="0" algn="l">
              <a:buNone/>
              <a:defRPr sz="19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457200" y="2052960"/>
            <a:ext cx="6324600" cy="1828800"/>
          </a:xfrm>
        </p:spPr>
        <p:txBody>
          <a:bodyPr/>
          <a:lstStyle>
            <a:lvl1pPr algn="r">
              <a:defRPr sz="4200" spc="15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0CD78E0B-9909-4D85-8AB0-0FE62AB2A00A}" type="datetime1">
              <a:rPr lang="en-US"/>
              <a:pPr/>
              <a:t>8/23/2013</a:t>
            </a:fld>
            <a:endParaRPr lang="en-US" dirty="0"/>
          </a:p>
        </p:txBody>
      </p:sp>
      <p:sp>
        <p:nvSpPr>
          <p:cNvPr id="7" name="Slide Number Placeholder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DA20DB3D-9759-44D7-A087-68D00D41535B}" type="slidenum">
              <a:rPr lang="en-US"/>
              <a:pPr/>
              <a:t>‹#›</a:t>
            </a:fld>
            <a:endParaRPr lang="en-US" dirty="0"/>
          </a:p>
        </p:txBody>
      </p:sp>
      <p:sp>
        <p:nvSpPr>
          <p:cNvPr id="8" name="Footer Placeholder 1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52965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A1CDD8F-69B9-41BA-ABFF-C064A6F36D54}" type="datetime1">
              <a:rPr lang="en-US"/>
              <a:pPr/>
              <a:t>8/23/2013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69C6208-FF95-4896-B998-62C1F579B144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722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52400" y="147638"/>
            <a:ext cx="6705600" cy="65563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dirty="0">
              <a:solidFill>
                <a:srgbClr val="FFFFFF"/>
              </a:solidFill>
              <a:ea typeface="MS PGothic" pitchFamily="34" charset="-128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010400" y="147638"/>
            <a:ext cx="1955800" cy="65563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dirty="0">
              <a:solidFill>
                <a:srgbClr val="FFFFFF"/>
              </a:solidFill>
              <a:ea typeface="MS PGothic" pitchFamily="34" charset="-128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62800" y="274638"/>
            <a:ext cx="1676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005B6A5-2F50-45D3-B8D1-9B0D32E9FA32}" type="datetime1">
              <a:rPr lang="en-US"/>
              <a:pPr/>
              <a:t>8/23/2013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003FB455-4E3F-437D-AA00-B9EB9E1465C7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01801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D999D08-BBAB-4A9C-AE89-FD20D052FBC7}" type="datetime1">
              <a:rPr lang="en-US"/>
              <a:pPr/>
              <a:t>8/23/2013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0EE0913-65A0-4755-BF11-38FDE41EE727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69167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010400" y="152400"/>
            <a:ext cx="1981200" cy="65563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dirty="0">
              <a:solidFill>
                <a:srgbClr val="FFFFFF"/>
              </a:solidFill>
              <a:ea typeface="MS PGothic" pitchFamily="34" charset="-128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52400" y="153988"/>
            <a:ext cx="6705600" cy="6553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dirty="0">
              <a:solidFill>
                <a:srgbClr val="FFFFFF"/>
              </a:solidFill>
              <a:ea typeface="MS PGothic" pitchFamily="34" charset="-128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62799" y="2892277"/>
            <a:ext cx="1600201" cy="1645920"/>
          </a:xfrm>
        </p:spPr>
        <p:txBody>
          <a:bodyPr anchor="ctr"/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381000" y="2892277"/>
            <a:ext cx="6324600" cy="1645920"/>
          </a:xfrm>
        </p:spPr>
        <p:txBody>
          <a:bodyPr/>
          <a:lstStyle>
            <a:lvl1pPr algn="r">
              <a:defRPr sz="4200" spc="15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0327AF5-C284-49A2-9561-C6EA91E37C76}" type="datetime1">
              <a:rPr lang="en-US"/>
              <a:pPr/>
              <a:t>8/23/2013</a:t>
            </a:fld>
            <a:endParaRPr lang="en-US" dirty="0"/>
          </a:p>
        </p:txBody>
      </p:sp>
      <p:sp>
        <p:nvSpPr>
          <p:cNvPr id="7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4A5DB002-6EC4-4509-9126-EE78E69C59CC}" type="slidenum">
              <a:rPr lang="en-US"/>
              <a:pPr/>
              <a:t>‹#›</a:t>
            </a:fld>
            <a:endParaRPr lang="en-US" dirty="0"/>
          </a:p>
        </p:txBody>
      </p:sp>
      <p:sp>
        <p:nvSpPr>
          <p:cNvPr id="8" name="Footer Placeholder 10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7264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19072"/>
            <a:ext cx="4038600" cy="440740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19072"/>
            <a:ext cx="4038600" cy="440740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3D7A7C7-4BA0-4DED-896D-9D7344ED4636}" type="datetime1">
              <a:rPr lang="en-US"/>
              <a:pPr/>
              <a:t>8/23/2013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ACBEC67-6BF8-44E1-891C-7271DC1B248E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14898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22438"/>
            <a:ext cx="4040188" cy="639762"/>
          </a:xfrm>
        </p:spPr>
        <p:txBody>
          <a:bodyPr anchor="b"/>
          <a:lstStyle>
            <a:lvl1pPr marL="0" indent="0" algn="ctr">
              <a:buNone/>
              <a:defRPr sz="24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399"/>
            <a:ext cx="4040188" cy="3687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722438"/>
            <a:ext cx="4041775" cy="639762"/>
          </a:xfrm>
        </p:spPr>
        <p:txBody>
          <a:bodyPr anchor="b"/>
          <a:lstStyle>
            <a:lvl1pPr marL="0" indent="0" algn="ctr">
              <a:buNone/>
              <a:defRPr sz="24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438399"/>
            <a:ext cx="4041775" cy="3687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132EACD-B3BC-41DD-B705-5B7CFD0788D4}" type="datetime1">
              <a:rPr lang="en-US"/>
              <a:pPr/>
              <a:t>8/23/2013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8B652A4-03A0-402D-BC89-074F62528237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15120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90C43AA-8C6E-4681-BE10-1EA7D6F21CCD}" type="datetime1">
              <a:rPr lang="en-US"/>
              <a:pPr/>
              <a:t>8/23/2013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9CEC0B-B680-4170-AB26-0208CB199A55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92858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52400" y="150813"/>
            <a:ext cx="8831263" cy="65563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dirty="0">
              <a:solidFill>
                <a:srgbClr val="FFFFFF"/>
              </a:solidFill>
              <a:ea typeface="MS PGothic" pitchFamily="34" charset="-128"/>
            </a:endParaRPr>
          </a:p>
        </p:txBody>
      </p:sp>
      <p:sp>
        <p:nvSpPr>
          <p:cNvPr id="3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6E56261-5FDA-4888-A969-506A522AABC1}" type="datetime1">
              <a:rPr lang="en-US"/>
              <a:pPr/>
              <a:t>8/23/2013</a:t>
            </a:fld>
            <a:endParaRPr lang="en-US" dirty="0"/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E02FC85-16D0-4D8B-BE2B-6D61C93C18F8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45128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dirty="0">
              <a:solidFill>
                <a:srgbClr val="FFFFFF"/>
              </a:solidFill>
              <a:ea typeface="MS PGothic" pitchFamily="34" charset="-128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010400" y="150813"/>
            <a:ext cx="1981200" cy="65563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dirty="0">
              <a:solidFill>
                <a:srgbClr val="FFFFFF"/>
              </a:solidFill>
              <a:ea typeface="MS PGothic" pitchFamily="34" charset="-128"/>
            </a:endParaRPr>
          </a:p>
        </p:txBody>
      </p:sp>
      <p:sp useBgFill="1">
        <p:nvSpPr>
          <p:cNvPr id="7" name="Rectangle 6"/>
          <p:cNvSpPr/>
          <p:nvPr/>
        </p:nvSpPr>
        <p:spPr>
          <a:xfrm>
            <a:off x="152400" y="152400"/>
            <a:ext cx="6705600" cy="6553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dirty="0">
              <a:solidFill>
                <a:srgbClr val="FFFFFF"/>
              </a:solidFill>
              <a:ea typeface="MS PGothic" pitchFamily="34" charset="-12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304800"/>
            <a:ext cx="586740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159752" y="2130552"/>
            <a:ext cx="1673352" cy="2816352"/>
          </a:xfrm>
        </p:spPr>
        <p:txBody>
          <a:bodyPr tIns="0"/>
          <a:lstStyle>
            <a:lvl1pPr marL="0" indent="0"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7159752" y="457200"/>
            <a:ext cx="1675660" cy="1673352"/>
          </a:xfrm>
        </p:spPr>
        <p:txBody>
          <a:bodyPr anchor="b"/>
          <a:lstStyle>
            <a:lvl1pPr algn="l">
              <a:defRPr sz="2000" spc="15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BE4F8E1-4437-4AB1-A4D9-8835176779A3}" type="datetime1">
              <a:rPr lang="en-US"/>
              <a:pPr/>
              <a:t>8/23/2013</a:t>
            </a:fld>
            <a:endParaRPr lang="en-US" dirty="0"/>
          </a:p>
        </p:txBody>
      </p:sp>
      <p:sp>
        <p:nvSpPr>
          <p:cNvPr id="9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10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5B6BB26B-D8A5-4D74-9917-0D326C949E79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94556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dirty="0">
              <a:solidFill>
                <a:srgbClr val="FFFFFF"/>
              </a:solidFill>
              <a:ea typeface="MS PGothic" pitchFamily="34" charset="-128"/>
            </a:endParaRPr>
          </a:p>
        </p:txBody>
      </p:sp>
      <p:sp useBgFill="1">
        <p:nvSpPr>
          <p:cNvPr id="6" name="Rectangle 5"/>
          <p:cNvSpPr/>
          <p:nvPr/>
        </p:nvSpPr>
        <p:spPr>
          <a:xfrm>
            <a:off x="7010400" y="150813"/>
            <a:ext cx="1981200" cy="65563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dirty="0">
              <a:solidFill>
                <a:srgbClr val="FFFFFF"/>
              </a:solidFill>
              <a:ea typeface="MS PGothic" pitchFamily="34" charset="-128"/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2400" y="152400"/>
            <a:ext cx="6705600" cy="6553200"/>
          </a:xfrm>
        </p:spPr>
        <p:txBody>
          <a:bodyPr anchor="ctr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dirty="0" smtClean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162800" y="2133600"/>
            <a:ext cx="1676400" cy="2971800"/>
          </a:xfrm>
        </p:spPr>
        <p:txBody>
          <a:bodyPr tIns="0"/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7162800" y="460248"/>
            <a:ext cx="1676400" cy="1673352"/>
          </a:xfrm>
        </p:spPr>
        <p:txBody>
          <a:bodyPr anchor="b"/>
          <a:lstStyle>
            <a:lvl1pPr algn="l">
              <a:defRPr sz="2000" spc="150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FC4116F-2551-4B06-93B1-1171C8B0E5D2}" type="datetime1">
              <a:rPr lang="en-US"/>
              <a:pPr/>
              <a:t>8/23/2013</a:t>
            </a:fld>
            <a:endParaRPr lang="en-US" dirty="0"/>
          </a:p>
        </p:txBody>
      </p:sp>
      <p:sp>
        <p:nvSpPr>
          <p:cNvPr id="8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9C17AEB-BBC8-4679-9D6C-B3EAF851CA53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190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52400" y="1635125"/>
            <a:ext cx="8831263" cy="50450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dirty="0">
              <a:solidFill>
                <a:srgbClr val="FFFFFF"/>
              </a:solidFill>
              <a:ea typeface="MS PGothic" pitchFamily="34" charset="-128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52400" y="152400"/>
            <a:ext cx="8813800" cy="1346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dirty="0">
              <a:solidFill>
                <a:srgbClr val="FFFFFF"/>
              </a:solidFill>
              <a:ea typeface="MS PGothic" pitchFamily="34" charset="-128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1000" y="355600"/>
            <a:ext cx="8382000" cy="10541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" y="1719263"/>
            <a:ext cx="8407400" cy="44069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71475" y="6356350"/>
            <a:ext cx="2133600" cy="274638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100">
                <a:solidFill>
                  <a:schemeClr val="tx2"/>
                </a:solidFill>
              </a:defRPr>
            </a:lvl1pPr>
          </a:lstStyle>
          <a:p>
            <a:fld id="{E5D01AC4-699F-48A2-BFBF-5FD332872AFC}" type="datetime1">
              <a:rPr lang="en-US"/>
              <a:pPr/>
              <a:t>8/23/2013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48000" y="6356350"/>
            <a:ext cx="3352800" cy="274638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1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34363" y="6354763"/>
            <a:ext cx="582612" cy="274637"/>
          </a:xfrm>
          <a:prstGeom prst="rect">
            <a:avLst/>
          </a:prstGeom>
          <a:ln w="19050"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100">
                <a:solidFill>
                  <a:schemeClr val="tx2"/>
                </a:solidFill>
              </a:defRPr>
            </a:lvl1pPr>
          </a:lstStyle>
          <a:p>
            <a:fld id="{100E96FB-FEEF-4265-AE07-7A0EAE0CB49A}" type="slidenum">
              <a:rPr lang="en-US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325" r:id="rId1"/>
    <p:sldLayoutId id="2147484324" r:id="rId2"/>
    <p:sldLayoutId id="2147484326" r:id="rId3"/>
    <p:sldLayoutId id="2147484323" r:id="rId4"/>
    <p:sldLayoutId id="2147484322" r:id="rId5"/>
    <p:sldLayoutId id="2147484321" r:id="rId6"/>
    <p:sldLayoutId id="2147484327" r:id="rId7"/>
    <p:sldLayoutId id="2147484328" r:id="rId8"/>
    <p:sldLayoutId id="2147484329" r:id="rId9"/>
    <p:sldLayoutId id="2147484320" r:id="rId10"/>
    <p:sldLayoutId id="2147484330" r:id="rId11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 kern="1200" cap="all" spc="200">
          <a:solidFill>
            <a:schemeClr val="bg1"/>
          </a:solidFill>
          <a:latin typeface="+mj-lt"/>
          <a:ea typeface="MS PGothic" pitchFamily="34" charset="-128"/>
          <a:cs typeface="ＭＳ Ｐゴシック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Franklin Gothic Medium" pitchFamily="34" charset="0"/>
          <a:ea typeface="MS PGothic" pitchFamily="34" charset="-128"/>
          <a:cs typeface="ＭＳ Ｐゴシック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Franklin Gothic Medium" pitchFamily="34" charset="0"/>
          <a:ea typeface="MS PGothic" pitchFamily="34" charset="-128"/>
          <a:cs typeface="ＭＳ Ｐゴシック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Franklin Gothic Medium" pitchFamily="34" charset="0"/>
          <a:ea typeface="MS PGothic" pitchFamily="34" charset="-128"/>
          <a:cs typeface="ＭＳ Ｐゴシック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Franklin Gothic Medium" pitchFamily="34" charset="0"/>
          <a:ea typeface="MS PGothic" pitchFamily="34" charset="-128"/>
          <a:cs typeface="ＭＳ Ｐゴシック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Franklin Gothic Medium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Franklin Gothic Medium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Franklin Gothic Medium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Franklin Gothic Medium" pitchFamily="34" charset="0"/>
        </a:defRPr>
      </a:lvl9pPr>
    </p:titleStyle>
    <p:bodyStyle>
      <a:lvl1pPr marL="27305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Wingdings 2" pitchFamily="18" charset="2"/>
        <a:buChar char=""/>
        <a:defRPr sz="2000" kern="1200" spc="150">
          <a:solidFill>
            <a:schemeClr val="tx2"/>
          </a:solidFill>
          <a:latin typeface="+mn-lt"/>
          <a:ea typeface="MS PGothic" pitchFamily="34" charset="-128"/>
          <a:cs typeface="ＭＳ Ｐゴシック" charset="-128"/>
        </a:defRPr>
      </a:lvl1pPr>
      <a:lvl2pPr marL="547688" indent="-18256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kern="1200" spc="100">
          <a:solidFill>
            <a:schemeClr val="tx2"/>
          </a:solidFill>
          <a:latin typeface="+mn-lt"/>
          <a:ea typeface="MS PGothic" pitchFamily="34" charset="-128"/>
          <a:cs typeface="+mn-cs"/>
        </a:defRPr>
      </a:lvl2pPr>
      <a:lvl3pPr marL="822325" indent="-182563" algn="l" rtl="0" eaLnBrk="0" fontAlgn="base" hangingPunct="0">
        <a:spcBef>
          <a:spcPct val="20000"/>
        </a:spcBef>
        <a:spcAft>
          <a:spcPct val="0"/>
        </a:spcAft>
        <a:buClr>
          <a:srgbClr val="928B70"/>
        </a:buClr>
        <a:buFont typeface="Wingdings" pitchFamily="2" charset="2"/>
        <a:buChar char="§"/>
        <a:defRPr sz="1600" kern="1200" spc="100">
          <a:solidFill>
            <a:schemeClr val="tx2"/>
          </a:solidFill>
          <a:latin typeface="+mn-lt"/>
          <a:ea typeface="MS PGothic" pitchFamily="34" charset="-128"/>
          <a:cs typeface="+mn-cs"/>
        </a:defRPr>
      </a:lvl3pPr>
      <a:lvl4pPr marL="1096963" indent="-182563" algn="l" rtl="0" eaLnBrk="0" fontAlgn="base" hangingPunct="0">
        <a:spcBef>
          <a:spcPct val="20000"/>
        </a:spcBef>
        <a:spcAft>
          <a:spcPct val="0"/>
        </a:spcAft>
        <a:buClr>
          <a:srgbClr val="87706B"/>
        </a:buClr>
        <a:buFont typeface="Wingdings" pitchFamily="2" charset="2"/>
        <a:buChar char="§"/>
        <a:defRPr sz="1400" kern="1200">
          <a:solidFill>
            <a:schemeClr val="tx2"/>
          </a:solidFill>
          <a:latin typeface="+mn-lt"/>
          <a:ea typeface="MS PGothic" pitchFamily="34" charset="-128"/>
          <a:cs typeface="+mn-cs"/>
        </a:defRPr>
      </a:lvl4pPr>
      <a:lvl5pPr marL="1279525" indent="-182563" algn="l" rtl="0" eaLnBrk="0" fontAlgn="base" hangingPunct="0">
        <a:spcBef>
          <a:spcPct val="20000"/>
        </a:spcBef>
        <a:spcAft>
          <a:spcPct val="0"/>
        </a:spcAft>
        <a:buClr>
          <a:srgbClr val="6F777D"/>
        </a:buClr>
        <a:buFont typeface="Wingdings" pitchFamily="2" charset="2"/>
        <a:buChar char="§"/>
        <a:defRPr sz="1300" kern="1200" spc="100">
          <a:solidFill>
            <a:schemeClr val="tx2"/>
          </a:solidFill>
          <a:latin typeface="+mn-lt"/>
          <a:ea typeface="MS PGothic" pitchFamily="34" charset="-128"/>
          <a:cs typeface="+mn-cs"/>
        </a:defRPr>
      </a:lvl5pPr>
      <a:lvl6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Wingdings" pitchFamily="2" charset="2"/>
        <a:buChar char="§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1828800" indent="-182880" algn="l" defTabSz="914400" rtl="0" eaLnBrk="1" latinLnBrk="0" hangingPunct="1">
        <a:spcBef>
          <a:spcPct val="20000"/>
        </a:spcBef>
        <a:buClr>
          <a:schemeClr val="accent2"/>
        </a:buClr>
        <a:buFont typeface="Wingdings" pitchFamily="2" charset="2"/>
        <a:buChar char="§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103120" indent="-182880" algn="l" defTabSz="914400" rtl="0" eaLnBrk="1" latinLnBrk="0" hangingPunct="1">
        <a:spcBef>
          <a:spcPct val="20000"/>
        </a:spcBef>
        <a:buClr>
          <a:schemeClr val="accent3"/>
        </a:buClr>
        <a:buFont typeface="Wingdings" pitchFamily="2" charset="2"/>
        <a:buChar char="§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377440" indent="-182880" algn="l" defTabSz="914400" rtl="0" eaLnBrk="1" latinLnBrk="0" hangingPunct="1">
        <a:spcBef>
          <a:spcPct val="20000"/>
        </a:spcBef>
        <a:buClr>
          <a:schemeClr val="accent5"/>
        </a:buClr>
        <a:buFont typeface="Wingdings" pitchFamily="2" charset="2"/>
        <a:buChar char="§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5" Type="http://schemas.openxmlformats.org/officeDocument/2006/relationships/hyperlink" Target="http://creativecommons.org/licenses/by-nc-nd/2.0/deed.en" TargetMode="External"/><Relationship Id="rId4" Type="http://schemas.openxmlformats.org/officeDocument/2006/relationships/hyperlink" Target="http://www.flickr.com/photos/wellcomeimages/5814253841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4" Type="http://schemas.openxmlformats.org/officeDocument/2006/relationships/hyperlink" Target="http://creativecommons.org/licenses/by-sa/2.0/deed.en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5" Type="http://schemas.openxmlformats.org/officeDocument/2006/relationships/hyperlink" Target="http://creativecommons.org/licenses/by-nc-nd/2.0/deed.en" TargetMode="External"/><Relationship Id="rId4" Type="http://schemas.openxmlformats.org/officeDocument/2006/relationships/hyperlink" Target="http://www.flickr.com/photos/kevharb/3779801424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5" Type="http://schemas.openxmlformats.org/officeDocument/2006/relationships/hyperlink" Target="http://creativecommons.org/licenses/by-sa/2.0/deed.en" TargetMode="External"/><Relationship Id="rId4" Type="http://schemas.openxmlformats.org/officeDocument/2006/relationships/hyperlink" Target="http://www.flickr.com/photos/24oranges/2813902906/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creativecommons.org/licenses/by/2.0/deed.en" TargetMode="External"/><Relationship Id="rId4" Type="http://schemas.openxmlformats.org/officeDocument/2006/relationships/hyperlink" Target="http://www.flickr.com/photos/13519089@N03/1380483002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grin.hq.nasa.gov/ABSTRACTS/GPN-2000-000992.html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creativecommons.org/licenses/by-nc/2.0/deed.en" TargetMode="External"/><Relationship Id="rId4" Type="http://schemas.openxmlformats.org/officeDocument/2006/relationships/hyperlink" Target="http://www.flickr.com/photos/bettinche/3640142736/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creativecommons.org/licenses/by-nc-nd/2.0/deed.en" TargetMode="External"/><Relationship Id="rId4" Type="http://schemas.openxmlformats.org/officeDocument/2006/relationships/hyperlink" Target="http://www.flickr.com/photos/rgordon/7155309631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hyperlink" Target="http://impactstory.it/collection/kn5auf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papercritic.com/" TargetMode="External"/><Relationship Id="rId4" Type="http://schemas.openxmlformats.org/officeDocument/2006/relationships/hyperlink" Target="https://peerj.com/pricing/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creativecommons.org/licenses/by/2.0/deed.en" TargetMode="External"/><Relationship Id="rId4" Type="http://schemas.openxmlformats.org/officeDocument/2006/relationships/hyperlink" Target="http://www.flickr.com/photos/14040488@N02/4539350334/in/photolist-7V8mGW-6Qpasr-6QpaL8-d8PrgQ-d8Pq3G-d8PqEY-d8PphL-e7nuyZ-aEi7rK-qbfVe-d8Pjiw-d8PoFQ-d8Pwuj-d8Pn7L-d8PuYJ-d8PkdJ-d8PrFA-d8PtU3-d8PsM5-d8Pw2w-d8Pmvd-d8PjN9-d8PiAh-d8Ptoj-d8PkZU-d8PvqC-d8Puu1-d8Psgd-cQ8bas-cVqLJm-5pJssW-4T1M4R-c37aVL-d3HnPb-7qJqho-5pYRj4-bEUPpk-7ZpH2i-6ad1xU-axuf9M-9qPArT-d9W6eV-8QSUkf-5RVYmq-5RVYkq-cH6JZb-6GUH8X-6GUzJD-6GUHEc-6GYKRC-5RRntP" TargetMode="Externa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hyperlink" Target="http://www.arl.org/news/6/1148" TargetMode="External"/><Relationship Id="rId3" Type="http://schemas.openxmlformats.org/officeDocument/2006/relationships/hyperlink" Target="http://publications.arl.org/rli280/" TargetMode="External"/><Relationship Id="rId7" Type="http://schemas.openxmlformats.org/officeDocument/2006/relationships/hyperlink" Target="http://docs.lib.purdue.edu/purduepress_ebooks/24/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nmc.org/publications/2013-horizon-report-higher-ed" TargetMode="External"/><Relationship Id="rId5" Type="http://schemas.openxmlformats.org/officeDocument/2006/relationships/hyperlink" Target="http://www.sr.ithaka.org/research-publications/us-faculty-survey-2012" TargetMode="External"/><Relationship Id="rId4" Type="http://schemas.openxmlformats.org/officeDocument/2006/relationships/hyperlink" Target="http://research.microsoft.com/en-us/collaboration/fourthparadigm/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3.0/us/" TargetMode="Externa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5" Type="http://schemas.openxmlformats.org/officeDocument/2006/relationships/hyperlink" Target="http://creativecommons.org/licenses/by/2.0/deed.en" TargetMode="External"/><Relationship Id="rId4" Type="http://schemas.openxmlformats.org/officeDocument/2006/relationships/hyperlink" Target="http://www.flickr.com/photos/cutendscene/3099579100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lickr.com/photos/opensourceway/4967939593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8.png"/><Relationship Id="rId4" Type="http://schemas.openxmlformats.org/officeDocument/2006/relationships/hyperlink" Target="http://creativecommons.org/licenses/by-sa/2.0/deed.en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7" Type="http://schemas.openxmlformats.org/officeDocument/2006/relationships/image" Target="../media/image15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4.jpeg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Subtitle 2"/>
          <p:cNvSpPr>
            <a:spLocks noGrp="1"/>
          </p:cNvSpPr>
          <p:nvPr>
            <p:ph type="subTitle" idx="1"/>
          </p:nvPr>
        </p:nvSpPr>
        <p:spPr>
          <a:xfrm>
            <a:off x="7010400" y="2667000"/>
            <a:ext cx="2057400" cy="3505200"/>
          </a:xfrm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z="1600" dirty="0" smtClean="0"/>
          </a:p>
          <a:p>
            <a:pPr eaLnBrk="1" hangingPunct="1"/>
            <a:endParaRPr lang="en-US" sz="1600" dirty="0" smtClean="0"/>
          </a:p>
          <a:p>
            <a:pPr eaLnBrk="1" hangingPunct="1"/>
            <a:endParaRPr lang="en-US" sz="1600" dirty="0"/>
          </a:p>
          <a:p>
            <a:pPr eaLnBrk="1" hangingPunct="1"/>
            <a:endParaRPr lang="en-US" sz="1600" dirty="0" smtClean="0"/>
          </a:p>
          <a:p>
            <a:pPr eaLnBrk="1" hangingPunct="1"/>
            <a:endParaRPr lang="en-US" sz="1600" dirty="0"/>
          </a:p>
          <a:p>
            <a:pPr eaLnBrk="1" hangingPunct="1"/>
            <a:endParaRPr lang="en-US" sz="1600" dirty="0" smtClean="0"/>
          </a:p>
          <a:p>
            <a:pPr eaLnBrk="1" hangingPunct="1"/>
            <a:endParaRPr lang="en-US" sz="1600" dirty="0"/>
          </a:p>
          <a:p>
            <a:pPr eaLnBrk="1" hangingPunct="1"/>
            <a:r>
              <a:rPr lang="en-US" sz="1600" dirty="0" smtClean="0"/>
              <a:t>William Cross</a:t>
            </a:r>
          </a:p>
          <a:p>
            <a:pPr eaLnBrk="1" hangingPunct="1"/>
            <a:r>
              <a:rPr lang="en-US" sz="1600" dirty="0" smtClean="0"/>
              <a:t>Austin, Texas</a:t>
            </a:r>
          </a:p>
          <a:p>
            <a:pPr eaLnBrk="1" hangingPunct="1"/>
            <a:r>
              <a:rPr lang="en-US" sz="1600" dirty="0" smtClean="0"/>
              <a:t>June 21, 2013</a:t>
            </a:r>
          </a:p>
        </p:txBody>
      </p:sp>
      <p:sp>
        <p:nvSpPr>
          <p:cNvPr id="14338" name="Title 1"/>
          <p:cNvSpPr>
            <a:spLocks noGrp="1"/>
          </p:cNvSpPr>
          <p:nvPr>
            <p:ph type="title"/>
          </p:nvPr>
        </p:nvSpPr>
        <p:spPr>
          <a:xfrm>
            <a:off x="228600" y="1828800"/>
            <a:ext cx="6553200" cy="3657600"/>
          </a:xfrm>
        </p:spPr>
        <p:txBody>
          <a:bodyPr wrap="square" numCol="1" anchorCtr="0" compatLnSpc="1">
            <a:prstTxWarp prst="textNoShape">
              <a:avLst/>
            </a:prstTxWarp>
            <a:normAutofit/>
          </a:bodyPr>
          <a:lstStyle/>
          <a:p>
            <a:pPr eaLnBrk="1" hangingPunct="1"/>
            <a:r>
              <a:rPr lang="en-US" sz="3800" cap="none" dirty="0" smtClean="0"/>
              <a:t/>
            </a:r>
            <a:br>
              <a:rPr lang="en-US" sz="3800" cap="none" dirty="0" smtClean="0"/>
            </a:br>
            <a:r>
              <a:rPr lang="en-US" sz="3800" cap="none" dirty="0" smtClean="0"/>
              <a:t/>
            </a:r>
            <a:br>
              <a:rPr lang="en-US" sz="3800" cap="none" dirty="0" smtClean="0"/>
            </a:br>
            <a:r>
              <a:rPr lang="en-US" sz="3800" cap="none" dirty="0" smtClean="0"/>
              <a:t>EMERGING OPPORTUNITIES: Opening scholarship</a:t>
            </a:r>
          </a:p>
        </p:txBody>
      </p:sp>
      <p:pic>
        <p:nvPicPr>
          <p:cNvPr id="14340" name="Picture 7" descr="Creative Commons Licens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77200" y="6324600"/>
            <a:ext cx="838200" cy="29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1752600" y="5976330"/>
            <a:ext cx="5029200" cy="634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spcBef>
                <a:spcPct val="20000"/>
              </a:spcBef>
              <a:buClr>
                <a:srgbClr val="C66951"/>
              </a:buClr>
            </a:pPr>
            <a:r>
              <a:rPr lang="en-US" sz="1600" spc="150" dirty="0" smtClean="0">
                <a:solidFill>
                  <a:srgbClr val="FFFFFF"/>
                </a:solidFill>
                <a:latin typeface="Franklin Gothic Medium"/>
              </a:rPr>
              <a:t>ACRL Scholarly Communications Roadshow:</a:t>
            </a:r>
          </a:p>
          <a:p>
            <a:pPr algn="r">
              <a:spcBef>
                <a:spcPct val="20000"/>
              </a:spcBef>
              <a:buClr>
                <a:srgbClr val="C66951"/>
              </a:buClr>
            </a:pPr>
            <a:r>
              <a:rPr lang="en-US" sz="1600" spc="150" dirty="0" smtClean="0">
                <a:solidFill>
                  <a:srgbClr val="FFFFFF"/>
                </a:solidFill>
                <a:latin typeface="Franklin Gothic Medium"/>
              </a:rPr>
              <a:t>From </a:t>
            </a:r>
            <a:r>
              <a:rPr lang="en-US" sz="1600" spc="150" dirty="0">
                <a:solidFill>
                  <a:srgbClr val="FFFFFF"/>
                </a:solidFill>
                <a:latin typeface="Franklin Gothic Medium"/>
              </a:rPr>
              <a:t>Understanding to Engagement</a:t>
            </a:r>
          </a:p>
        </p:txBody>
      </p:sp>
      <p:pic>
        <p:nvPicPr>
          <p:cNvPr id="6" name="Picture 2" descr="ACRL Horizontal b&amp;w (300 dpi)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1000" y="6159368"/>
            <a:ext cx="1533525" cy="2981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half" idx="2"/>
          </p:nvPr>
        </p:nvSpPr>
        <p:spPr/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sz="2400" dirty="0" smtClean="0"/>
              <a:t>FROM…</a:t>
            </a:r>
          </a:p>
        </p:txBody>
      </p:sp>
      <p:pic>
        <p:nvPicPr>
          <p:cNvPr id="2050" name="Picture 2" descr="http://farm6.staticflickr.com/5278/5814253841_efd4164235_o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600200" y="685800"/>
            <a:ext cx="3962400" cy="56902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096000" y="6702191"/>
            <a:ext cx="309571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>
                <a:solidFill>
                  <a:schemeClr val="bg1"/>
                </a:solidFill>
              </a:rPr>
              <a:t>©</a:t>
            </a:r>
            <a:r>
              <a:rPr lang="en-US" sz="800" dirty="0" smtClean="0">
                <a:solidFill>
                  <a:schemeClr val="bg1"/>
                </a:solidFill>
                <a:hlinkClick r:id="rId4"/>
              </a:rPr>
              <a:t>Wellcome Images</a:t>
            </a:r>
            <a:r>
              <a:rPr lang="en-US" sz="800" dirty="0" smtClean="0">
                <a:solidFill>
                  <a:schemeClr val="bg1"/>
                </a:solidFill>
              </a:rPr>
              <a:t>, used with permission under </a:t>
            </a:r>
            <a:r>
              <a:rPr lang="en-US" sz="800" dirty="0" smtClean="0">
                <a:solidFill>
                  <a:schemeClr val="bg1"/>
                </a:solidFill>
                <a:hlinkClick r:id="rId5"/>
              </a:rPr>
              <a:t>CC BY-NC-ND</a:t>
            </a:r>
            <a:endParaRPr lang="en-US" sz="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7412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half" idx="2"/>
          </p:nvPr>
        </p:nvSpPr>
        <p:spPr>
          <a:xfrm>
            <a:off x="7010400" y="1905000"/>
            <a:ext cx="1981200" cy="2971800"/>
          </a:xfrm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sz="1800" smtClean="0"/>
              <a:t>OPEN TO USE and </a:t>
            </a:r>
            <a:br>
              <a:rPr lang="en-US" sz="1800" smtClean="0"/>
            </a:br>
            <a:r>
              <a:rPr lang="en-US" sz="1800" smtClean="0"/>
              <a:t>REUSE WITH FEW or NO RESTRICTIONS</a:t>
            </a:r>
          </a:p>
          <a:p>
            <a:pPr eaLnBrk="1" hangingPunct="1"/>
            <a:endParaRPr lang="en-US" smtClean="0"/>
          </a:p>
        </p:txBody>
      </p:sp>
      <p:pic>
        <p:nvPicPr>
          <p:cNvPr id="3076" name="Picture 4" descr="http://farm6.staticflickr.com/5002/5265955179_05c3d1b1a0_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4800" y="1219200"/>
            <a:ext cx="6445685" cy="3619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943600" y="6642556"/>
            <a:ext cx="287290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>
                <a:solidFill>
                  <a:schemeClr val="bg1"/>
                </a:solidFill>
              </a:rPr>
              <a:t>©</a:t>
            </a:r>
            <a:r>
              <a:rPr lang="en-US" sz="800" dirty="0" err="1" smtClean="0">
                <a:solidFill>
                  <a:schemeClr val="bg1"/>
                </a:solidFill>
              </a:rPr>
              <a:t>OpenSourceWay</a:t>
            </a:r>
            <a:r>
              <a:rPr lang="en-US" sz="800" dirty="0" smtClean="0">
                <a:solidFill>
                  <a:schemeClr val="bg1"/>
                </a:solidFill>
              </a:rPr>
              <a:t>, used with permission under </a:t>
            </a:r>
            <a:r>
              <a:rPr lang="en-US" sz="800" dirty="0" smtClean="0">
                <a:solidFill>
                  <a:schemeClr val="bg1"/>
                </a:solidFill>
                <a:hlinkClick r:id="rId4"/>
              </a:rPr>
              <a:t>CC BY-SA</a:t>
            </a:r>
            <a:endParaRPr lang="en-US" sz="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6707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sz="2400" dirty="0" smtClean="0"/>
              <a:t>FROM…</a:t>
            </a:r>
          </a:p>
        </p:txBody>
      </p:sp>
      <p:pic>
        <p:nvPicPr>
          <p:cNvPr id="2052" name="Picture 4" descr="http://farm3.staticflickr.com/2445/3779801424_1b84eed08c_o.jpg"/>
          <p:cNvPicPr>
            <a:picLocks noGrp="1" noChangeAspect="1" noChangeArrowheads="1"/>
          </p:cNvPicPr>
          <p:nvPr>
            <p:ph type="pic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6896641" y="6661150"/>
            <a:ext cx="2209259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>
                <a:solidFill>
                  <a:schemeClr val="bg1"/>
                </a:solidFill>
              </a:rPr>
              <a:t>©</a:t>
            </a:r>
            <a:r>
              <a:rPr lang="en-US" sz="600" dirty="0" smtClean="0">
                <a:solidFill>
                  <a:schemeClr val="bg1"/>
                </a:solidFill>
                <a:hlinkClick r:id="rId4"/>
              </a:rPr>
              <a:t>Kevin </a:t>
            </a:r>
            <a:r>
              <a:rPr lang="en-US" sz="600" dirty="0" err="1" smtClean="0">
                <a:solidFill>
                  <a:schemeClr val="bg1"/>
                </a:solidFill>
                <a:hlinkClick r:id="rId4"/>
              </a:rPr>
              <a:t>Harber</a:t>
            </a:r>
            <a:r>
              <a:rPr lang="en-US" sz="600" dirty="0" smtClean="0">
                <a:solidFill>
                  <a:schemeClr val="bg1"/>
                </a:solidFill>
              </a:rPr>
              <a:t>, used with permission under </a:t>
            </a:r>
            <a:r>
              <a:rPr lang="en-US" sz="600" dirty="0" smtClean="0">
                <a:solidFill>
                  <a:schemeClr val="bg1"/>
                </a:solidFill>
                <a:hlinkClick r:id="rId5"/>
              </a:rPr>
              <a:t>CC BY-NC-ND</a:t>
            </a:r>
            <a:endParaRPr lang="en-US" sz="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7587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>
          <a:xfrm>
            <a:off x="7010400" y="1752600"/>
            <a:ext cx="1905000" cy="33528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2000" cap="small" dirty="0" smtClean="0">
                <a:ea typeface="+mn-ea"/>
                <a:cs typeface="+mn-cs"/>
              </a:rPr>
              <a:t>Interoperable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 sz="2000" dirty="0" smtClean="0">
                <a:ea typeface="+mn-ea"/>
                <a:cs typeface="+mn-cs"/>
              </a:rPr>
              <a:t>and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 sz="2000" cap="small" dirty="0" smtClean="0">
                <a:ea typeface="+mn-ea"/>
                <a:cs typeface="+mn-cs"/>
              </a:rPr>
              <a:t>Machine Readable</a:t>
            </a:r>
          </a:p>
          <a:p>
            <a:pPr eaLnBrk="1" fontAlgn="auto" hangingPunct="1">
              <a:spcAft>
                <a:spcPts val="0"/>
              </a:spcAft>
              <a:defRPr/>
            </a:pPr>
            <a:endParaRPr lang="en-US" sz="2000" dirty="0" smtClean="0">
              <a:ea typeface="+mn-ea"/>
              <a:cs typeface="+mn-cs"/>
            </a:endParaRPr>
          </a:p>
        </p:txBody>
      </p:sp>
      <p:pic>
        <p:nvPicPr>
          <p:cNvPr id="1026" name="Picture 2" descr="http://farm4.staticflickr.com/3090/2813902906_ee1a3a4276_o.jpg"/>
          <p:cNvPicPr>
            <a:picLocks noGrp="1" noChangeAspect="1" noChangeArrowheads="1"/>
          </p:cNvPicPr>
          <p:nvPr>
            <p:ph type="pic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6553200" y="6661150"/>
            <a:ext cx="26853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>
                <a:solidFill>
                  <a:schemeClr val="bg1"/>
                </a:solidFill>
              </a:rPr>
              <a:t>©</a:t>
            </a:r>
            <a:r>
              <a:rPr lang="en-US" sz="800" dirty="0" smtClean="0">
                <a:solidFill>
                  <a:schemeClr val="bg1"/>
                </a:solidFill>
                <a:hlinkClick r:id="rId4"/>
              </a:rPr>
              <a:t>24oranges.nl</a:t>
            </a:r>
            <a:r>
              <a:rPr lang="en-US" sz="800" dirty="0" smtClean="0">
                <a:solidFill>
                  <a:schemeClr val="bg1"/>
                </a:solidFill>
              </a:rPr>
              <a:t>, used with permission under </a:t>
            </a:r>
            <a:r>
              <a:rPr lang="en-US" sz="800" dirty="0" smtClean="0">
                <a:solidFill>
                  <a:schemeClr val="bg1"/>
                </a:solidFill>
                <a:hlinkClick r:id="rId5"/>
              </a:rPr>
              <a:t>CC BY-SA</a:t>
            </a:r>
            <a:endParaRPr lang="en-US" sz="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1" name="Content Placeholder 2"/>
          <p:cNvSpPr>
            <a:spLocks noGrp="1"/>
          </p:cNvSpPr>
          <p:nvPr>
            <p:ph idx="1"/>
          </p:nvPr>
        </p:nvSpPr>
        <p:spPr>
          <a:xfrm>
            <a:off x="228600" y="1676400"/>
            <a:ext cx="8839200" cy="4953000"/>
          </a:xfrm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/>
            <a:r>
              <a:rPr lang="en-US" sz="3200" dirty="0" smtClean="0"/>
              <a:t> Generally enabled by technology</a:t>
            </a:r>
          </a:p>
          <a:p>
            <a:pPr eaLnBrk="1" hangingPunct="1"/>
            <a:endParaRPr lang="en-US" sz="3200" dirty="0" smtClean="0"/>
          </a:p>
          <a:p>
            <a:pPr eaLnBrk="1" hangingPunct="1"/>
            <a:r>
              <a:rPr lang="en-US" sz="3200" dirty="0" smtClean="0"/>
              <a:t> Works both inside and outside of traditional models</a:t>
            </a:r>
          </a:p>
          <a:p>
            <a:pPr eaLnBrk="1" hangingPunct="1"/>
            <a:endParaRPr lang="en-US" sz="3200" dirty="0" smtClean="0"/>
          </a:p>
          <a:p>
            <a:pPr eaLnBrk="1" hangingPunct="1"/>
            <a:r>
              <a:rPr lang="en-US" sz="3200" dirty="0" smtClean="0"/>
              <a:t> Supported by a variety of business models </a:t>
            </a:r>
          </a:p>
          <a:p>
            <a:pPr eaLnBrk="1" hangingPunct="1"/>
            <a:endParaRPr lang="en-US" sz="3200" dirty="0" smtClean="0"/>
          </a:p>
          <a:p>
            <a:pPr eaLnBrk="1" hangingPunct="1"/>
            <a:r>
              <a:rPr lang="en-US" sz="3200" dirty="0" smtClean="0"/>
              <a:t>Democratization of information</a:t>
            </a:r>
          </a:p>
          <a:p>
            <a:pPr eaLnBrk="1" hangingPunct="1"/>
            <a:endParaRPr lang="en-US" sz="3200" dirty="0" smtClean="0"/>
          </a:p>
          <a:p>
            <a:pPr eaLnBrk="1" hangingPunct="1"/>
            <a:endParaRPr lang="en-US" sz="3200" dirty="0" smtClean="0"/>
          </a:p>
        </p:txBody>
      </p:sp>
      <p:sp>
        <p:nvSpPr>
          <p:cNvPr id="327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mtClean="0">
                <a:ea typeface="+mj-ea"/>
                <a:cs typeface="+mj-cs"/>
              </a:rPr>
              <a:t>Commonalities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Opening the Academy…</a:t>
            </a:r>
            <a:endParaRPr lang="en-US" dirty="0"/>
          </a:p>
        </p:txBody>
      </p:sp>
      <p:pic>
        <p:nvPicPr>
          <p:cNvPr id="3077" name="Picture 5" descr="http://farm2.staticflickr.com/1240/1380483002_64ef7ed823_b.jpg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16200000">
            <a:off x="2028825" y="-276225"/>
            <a:ext cx="5086350" cy="883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6248401" y="6661150"/>
            <a:ext cx="28575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smtClean="0"/>
              <a:t>©</a:t>
            </a:r>
            <a:r>
              <a:rPr lang="en-US" sz="600" dirty="0" smtClean="0">
                <a:hlinkClick r:id="rId4"/>
              </a:rPr>
              <a:t>Taki Steve</a:t>
            </a:r>
            <a:r>
              <a:rPr lang="en-US" sz="600" dirty="0" smtClean="0"/>
              <a:t>, used with permission under </a:t>
            </a:r>
            <a:r>
              <a:rPr lang="en-US" sz="600" dirty="0" smtClean="0">
                <a:hlinkClick r:id="rId5"/>
              </a:rPr>
              <a:t>CC BY</a:t>
            </a:r>
            <a:endParaRPr lang="en-US" sz="600" dirty="0"/>
          </a:p>
        </p:txBody>
      </p:sp>
    </p:spTree>
    <p:extLst>
      <p:ext uri="{BB962C8B-B14F-4D97-AF65-F5344CB8AC3E}">
        <p14:creationId xmlns:p14="http://schemas.microsoft.com/office/powerpoint/2010/main" val="2308058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381000" y="2514600"/>
            <a:ext cx="2667000" cy="639762"/>
          </a:xfrm>
        </p:spPr>
        <p:txBody>
          <a:bodyPr/>
          <a:lstStyle/>
          <a:p>
            <a:r>
              <a:rPr lang="en-US" dirty="0" smtClean="0"/>
              <a:t>Sciences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 flipH="1">
            <a:off x="3040856" y="2667000"/>
            <a:ext cx="2819400" cy="533400"/>
          </a:xfrm>
        </p:spPr>
        <p:txBody>
          <a:bodyPr>
            <a:normAutofit/>
          </a:bodyPr>
          <a:lstStyle/>
          <a:p>
            <a:pPr marL="44450" indent="0" algn="ctr">
              <a:buNone/>
            </a:pPr>
            <a:r>
              <a:rPr lang="en-US" dirty="0" smtClean="0"/>
              <a:t>Social Science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4"/>
          </p:nvPr>
        </p:nvSpPr>
        <p:spPr>
          <a:xfrm>
            <a:off x="6324600" y="2667000"/>
            <a:ext cx="2362200" cy="685801"/>
          </a:xfrm>
        </p:spPr>
        <p:txBody>
          <a:bodyPr/>
          <a:lstStyle/>
          <a:p>
            <a:pPr marL="44450" indent="0" algn="ctr">
              <a:buNone/>
            </a:pPr>
            <a:r>
              <a:rPr lang="en-US" dirty="0" smtClean="0"/>
              <a:t>Humanities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Success Stories</a:t>
            </a:r>
            <a:endParaRPr lang="en-US" dirty="0"/>
          </a:p>
        </p:txBody>
      </p:sp>
      <p:pic>
        <p:nvPicPr>
          <p:cNvPr id="2050" name="Picture 2" descr="http://www.feverlab.net/pageimages/findings/Finding0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3505200"/>
            <a:ext cx="2438400" cy="2246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10" r="38870" b="3487"/>
          <a:stretch/>
        </p:blipFill>
        <p:spPr bwMode="auto">
          <a:xfrm>
            <a:off x="6172200" y="3505200"/>
            <a:ext cx="2354943" cy="22970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3505200"/>
            <a:ext cx="2297044" cy="22970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85509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4450" indent="0">
              <a:buNone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OPENNESS IN THE </a:t>
            </a:r>
            <a:r>
              <a:rPr lang="en-US" dirty="0" err="1" smtClean="0"/>
              <a:t>ScienceS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"/>
          <a:stretch/>
        </p:blipFill>
        <p:spPr bwMode="auto">
          <a:xfrm>
            <a:off x="152400" y="1578429"/>
            <a:ext cx="8875485" cy="50836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315199" y="6661150"/>
            <a:ext cx="179070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smtClean="0"/>
              <a:t>Source: </a:t>
            </a:r>
            <a:r>
              <a:rPr lang="en-US" sz="600" dirty="0" smtClean="0">
                <a:hlinkClick r:id="rId4"/>
              </a:rPr>
              <a:t>NASA</a:t>
            </a:r>
            <a:endParaRPr lang="en-US" sz="600" dirty="0"/>
          </a:p>
        </p:txBody>
      </p:sp>
    </p:spTree>
    <p:extLst>
      <p:ext uri="{BB962C8B-B14F-4D97-AF65-F5344CB8AC3E}">
        <p14:creationId xmlns:p14="http://schemas.microsoft.com/office/powerpoint/2010/main" val="2180204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nagit_PPT921B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609600"/>
            <a:ext cx="8749334" cy="53842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21301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nagit_PPTC118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76200"/>
            <a:ext cx="8686800" cy="66493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39501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Content Placeholder 2"/>
          <p:cNvSpPr>
            <a:spLocks noGrp="1"/>
          </p:cNvSpPr>
          <p:nvPr>
            <p:ph idx="1"/>
          </p:nvPr>
        </p:nvSpPr>
        <p:spPr>
          <a:xfrm>
            <a:off x="457200" y="1905000"/>
            <a:ext cx="8153400" cy="4495800"/>
          </a:xfrm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algn="ctr" eaLnBrk="1" hangingPunct="1">
              <a:buFont typeface="Wingdings" pitchFamily="2" charset="2"/>
              <a:buNone/>
            </a:pPr>
            <a:r>
              <a:rPr lang="en-US" sz="3300" dirty="0" smtClean="0"/>
              <a:t>Open to </a:t>
            </a:r>
            <a:r>
              <a:rPr lang="en-US" sz="3300" dirty="0" smtClean="0">
                <a:solidFill>
                  <a:srgbClr val="C00000"/>
                </a:solidFill>
              </a:rPr>
              <a:t>contributions</a:t>
            </a:r>
            <a:r>
              <a:rPr lang="en-US" sz="3300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sz="3300" dirty="0" smtClean="0"/>
              <a:t>and </a:t>
            </a:r>
            <a:r>
              <a:rPr lang="en-US" sz="3300" dirty="0" smtClean="0">
                <a:solidFill>
                  <a:srgbClr val="C00000"/>
                </a:solidFill>
              </a:rPr>
              <a:t>participation</a:t>
            </a:r>
          </a:p>
          <a:p>
            <a:pPr algn="ctr" eaLnBrk="1" hangingPunct="1">
              <a:buFont typeface="Wingdings" pitchFamily="2" charset="2"/>
              <a:buNone/>
            </a:pPr>
            <a:endParaRPr lang="en-US" sz="1900" dirty="0" smtClean="0"/>
          </a:p>
          <a:p>
            <a:pPr algn="ctr" eaLnBrk="1" hangingPunct="1">
              <a:buFont typeface="Wingdings" pitchFamily="2" charset="2"/>
              <a:buNone/>
            </a:pPr>
            <a:r>
              <a:rPr lang="en-US" sz="3300" dirty="0" smtClean="0"/>
              <a:t>Open and </a:t>
            </a:r>
            <a:r>
              <a:rPr lang="en-US" sz="3300" dirty="0" smtClean="0">
                <a:solidFill>
                  <a:srgbClr val="C00000"/>
                </a:solidFill>
              </a:rPr>
              <a:t>free</a:t>
            </a:r>
            <a:r>
              <a:rPr lang="en-US" sz="3300" dirty="0" smtClean="0"/>
              <a:t> to access </a:t>
            </a:r>
            <a:r>
              <a:rPr lang="en-US" sz="3300" dirty="0" smtClean="0">
                <a:solidFill>
                  <a:srgbClr val="C00000"/>
                </a:solidFill>
              </a:rPr>
              <a:t>for all</a:t>
            </a:r>
          </a:p>
          <a:p>
            <a:pPr algn="ctr" eaLnBrk="1" hangingPunct="1">
              <a:buFont typeface="Wingdings" pitchFamily="2" charset="2"/>
              <a:buNone/>
            </a:pPr>
            <a:endParaRPr lang="en-US" sz="1900" dirty="0" smtClean="0"/>
          </a:p>
          <a:p>
            <a:pPr algn="ctr" eaLnBrk="1" hangingPunct="1">
              <a:buFont typeface="Wingdings" pitchFamily="2" charset="2"/>
              <a:buNone/>
            </a:pPr>
            <a:r>
              <a:rPr lang="en-US" sz="3300" dirty="0" smtClean="0"/>
              <a:t>Open to </a:t>
            </a:r>
            <a:r>
              <a:rPr lang="en-US" sz="3300" dirty="0" smtClean="0">
                <a:solidFill>
                  <a:srgbClr val="C00000"/>
                </a:solidFill>
              </a:rPr>
              <a:t>use</a:t>
            </a:r>
            <a:r>
              <a:rPr lang="en-US" sz="3300" dirty="0" smtClean="0"/>
              <a:t> &amp; </a:t>
            </a:r>
            <a:r>
              <a:rPr lang="en-US" sz="3300" dirty="0" smtClean="0">
                <a:solidFill>
                  <a:srgbClr val="C00000"/>
                </a:solidFill>
              </a:rPr>
              <a:t>reuse</a:t>
            </a:r>
            <a:r>
              <a:rPr lang="en-US" sz="3300" dirty="0" smtClean="0"/>
              <a:t> with few or no restrictions</a:t>
            </a:r>
          </a:p>
          <a:p>
            <a:pPr algn="ctr" eaLnBrk="1" hangingPunct="1">
              <a:buFont typeface="Wingdings" pitchFamily="2" charset="2"/>
              <a:buNone/>
            </a:pPr>
            <a:endParaRPr lang="en-US" sz="1900" dirty="0" smtClean="0"/>
          </a:p>
          <a:p>
            <a:pPr algn="ctr" eaLnBrk="1" hangingPunct="1">
              <a:buFont typeface="Wingdings" pitchFamily="2" charset="2"/>
              <a:buNone/>
            </a:pPr>
            <a:r>
              <a:rPr lang="en-US" sz="3300" dirty="0" smtClean="0"/>
              <a:t>Open to </a:t>
            </a:r>
            <a:r>
              <a:rPr lang="en-US" sz="3300" dirty="0" smtClean="0">
                <a:solidFill>
                  <a:srgbClr val="C00000"/>
                </a:solidFill>
              </a:rPr>
              <a:t>interoperability</a:t>
            </a:r>
            <a:r>
              <a:rPr lang="en-US" sz="3300" dirty="0" smtClean="0"/>
              <a:t> &amp; </a:t>
            </a:r>
            <a:r>
              <a:rPr lang="en-US" sz="3300" dirty="0" smtClean="0">
                <a:solidFill>
                  <a:srgbClr val="C00000"/>
                </a:solidFill>
              </a:rPr>
              <a:t>machine readable</a:t>
            </a:r>
          </a:p>
        </p:txBody>
      </p:sp>
      <p:sp>
        <p:nvSpPr>
          <p:cNvPr id="1536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153400" cy="9906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ea typeface="+mj-ea"/>
                <a:cs typeface="+mj-cs"/>
              </a:rPr>
              <a:t>What do we mean by open?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9" r="1224"/>
          <a:stretch/>
        </p:blipFill>
        <p:spPr bwMode="auto">
          <a:xfrm>
            <a:off x="877754" y="3886200"/>
            <a:ext cx="7298506" cy="812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514" y="4011"/>
            <a:ext cx="7361237" cy="382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1500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nagit_PPT3E3A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333" y="0"/>
            <a:ext cx="8113334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879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nagit_PPT9CF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27100"/>
            <a:ext cx="9144000" cy="1048238"/>
          </a:xfrm>
          <a:prstGeom prst="rect">
            <a:avLst/>
          </a:prstGeom>
        </p:spPr>
      </p:pic>
      <p:pic>
        <p:nvPicPr>
          <p:cNvPr id="5" name="Snagit_PPTBBC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40" y="-35169"/>
            <a:ext cx="9144000" cy="1362269"/>
          </a:xfrm>
          <a:prstGeom prst="rect">
            <a:avLst/>
          </a:prstGeom>
        </p:spPr>
      </p:pic>
      <p:pic>
        <p:nvPicPr>
          <p:cNvPr id="6" name="Snagit_PPTF3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74" y="2514600"/>
            <a:ext cx="9106486" cy="7964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414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nagit_PPTDA7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932" y="67374"/>
            <a:ext cx="7408985" cy="65620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21659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nagit_PPT1EBD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381000"/>
            <a:ext cx="8783163" cy="5638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3879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nagit_PPT8C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587" y="0"/>
            <a:ext cx="6228826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06776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13" descr="Screen Shot 2013-04-28 at 12.04.10 PM.png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94" r="-51994" b="-10319"/>
          <a:stretch/>
        </p:blipFill>
        <p:spPr>
          <a:xfrm>
            <a:off x="838200" y="719666"/>
            <a:ext cx="11216958" cy="61044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0708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nagit_PPTB229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18" b="39426"/>
          <a:stretch/>
        </p:blipFill>
        <p:spPr>
          <a:xfrm>
            <a:off x="104491" y="1589603"/>
            <a:ext cx="8946377" cy="5268397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OPENNESS IN THE Social Sciences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23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0200" y="152400"/>
            <a:ext cx="8539703" cy="60314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04800" y="6488668"/>
            <a:ext cx="478691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Source: </a:t>
            </a:r>
            <a:r>
              <a:rPr lang="en-US" sz="1000" dirty="0" err="1"/>
              <a:t>Screengrab</a:t>
            </a:r>
            <a:r>
              <a:rPr lang="en-US" sz="1000" dirty="0"/>
              <a:t> from OSM Tasking Manager (http://</a:t>
            </a:r>
            <a:r>
              <a:rPr lang="en-US" sz="1000" dirty="0" smtClean="0"/>
              <a:t>tasks.hotosm.org/job/196)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046704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nagit_PPT2DE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9110" y="-143954"/>
            <a:ext cx="9447620" cy="8133334"/>
          </a:xfrm>
        </p:spPr>
      </p:pic>
    </p:spTree>
    <p:extLst>
      <p:ext uri="{BB962C8B-B14F-4D97-AF65-F5344CB8AC3E}">
        <p14:creationId xmlns:p14="http://schemas.microsoft.com/office/powerpoint/2010/main" val="559811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5" name="Content Placeholder 3"/>
          <p:cNvSpPr>
            <a:spLocks noGrp="1"/>
          </p:cNvSpPr>
          <p:nvPr>
            <p:ph idx="1"/>
          </p:nvPr>
        </p:nvSpPr>
        <p:spPr>
          <a:xfrm>
            <a:off x="3840442" y="2086451"/>
            <a:ext cx="5064487" cy="4063947"/>
          </a:xfrm>
          <a:prstGeom prst="rect">
            <a:avLst/>
          </a:prstGeom>
        </p:spPr>
        <p:txBody>
          <a:bodyPr wrap="square" numCol="1" anchor="t" anchorCtr="0" compatLnSpc="1">
            <a:prstTxWarp prst="textNoShape">
              <a:avLst/>
            </a:prstTxWarp>
            <a:normAutofit lnSpcReduction="10000"/>
          </a:bodyPr>
          <a:lstStyle/>
          <a:p>
            <a:pPr eaLnBrk="1" hangingPunct="1">
              <a:buFont typeface="Wingdings" pitchFamily="2" charset="2"/>
              <a:buNone/>
            </a:pPr>
            <a:r>
              <a:rPr lang="en-US" sz="3600" dirty="0" smtClean="0"/>
              <a:t>Open access literature is </a:t>
            </a:r>
            <a:r>
              <a:rPr lang="en-US" sz="3600" dirty="0" smtClean="0">
                <a:solidFill>
                  <a:schemeClr val="accent1"/>
                </a:solidFill>
              </a:rPr>
              <a:t>digital</a:t>
            </a:r>
            <a:r>
              <a:rPr lang="en-US" sz="3600" dirty="0" smtClean="0"/>
              <a:t>, </a:t>
            </a:r>
            <a:r>
              <a:rPr lang="en-US" sz="3600" dirty="0" smtClean="0">
                <a:solidFill>
                  <a:schemeClr val="accent1"/>
                </a:solidFill>
              </a:rPr>
              <a:t>online</a:t>
            </a:r>
            <a:r>
              <a:rPr lang="en-US" sz="3600" dirty="0" smtClean="0"/>
              <a:t>, </a:t>
            </a:r>
            <a:r>
              <a:rPr lang="en-US" sz="3600" dirty="0" smtClean="0">
                <a:solidFill>
                  <a:schemeClr val="accent1"/>
                </a:solidFill>
              </a:rPr>
              <a:t>free </a:t>
            </a:r>
            <a:r>
              <a:rPr lang="en-US" sz="3600" dirty="0" smtClean="0"/>
              <a:t>of </a:t>
            </a:r>
            <a:r>
              <a:rPr lang="en-US" sz="3600" dirty="0" smtClean="0">
                <a:solidFill>
                  <a:schemeClr val="accent1"/>
                </a:solidFill>
              </a:rPr>
              <a:t>charge</a:t>
            </a:r>
            <a:r>
              <a:rPr lang="en-US" sz="3600" dirty="0" smtClean="0"/>
              <a:t>, and free of most copyright and licensing </a:t>
            </a:r>
            <a:r>
              <a:rPr lang="en-US" sz="3600" dirty="0" smtClean="0">
                <a:solidFill>
                  <a:schemeClr val="accent1"/>
                </a:solidFill>
              </a:rPr>
              <a:t>restrictions</a:t>
            </a:r>
            <a:r>
              <a:rPr lang="en-US" sz="3600" dirty="0" smtClean="0"/>
              <a:t>.</a:t>
            </a:r>
          </a:p>
          <a:p>
            <a:pPr eaLnBrk="1" hangingPunct="1">
              <a:buFont typeface="Wingdings" pitchFamily="2" charset="2"/>
              <a:buNone/>
            </a:pPr>
            <a:r>
              <a:rPr lang="en-US" sz="4800" dirty="0" smtClean="0"/>
              <a:t>		</a:t>
            </a:r>
            <a:r>
              <a:rPr lang="en-US" sz="4000" dirty="0" smtClean="0"/>
              <a:t>- Peter </a:t>
            </a:r>
            <a:r>
              <a:rPr lang="en-US" sz="4000" dirty="0" err="1" smtClean="0"/>
              <a:t>Suber</a:t>
            </a:r>
            <a:endParaRPr lang="en-US" sz="4800" dirty="0" smtClean="0"/>
          </a:p>
        </p:txBody>
      </p:sp>
      <p:sp>
        <p:nvSpPr>
          <p:cNvPr id="337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mtClean="0">
                <a:ea typeface="+mj-ea"/>
                <a:cs typeface="+mj-cs"/>
              </a:rPr>
              <a:t>Open Access</a:t>
            </a:r>
          </a:p>
        </p:txBody>
      </p:sp>
      <p:pic>
        <p:nvPicPr>
          <p:cNvPr id="2" name="Picture 1" descr="Screen Shot 2012-03-01 at 11.57.16 AM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2323393"/>
            <a:ext cx="3317817" cy="3270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461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nagit_PPT7EF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91491" y="-505858"/>
            <a:ext cx="12752382" cy="8857143"/>
          </a:xfrm>
        </p:spPr>
      </p:pic>
    </p:spTree>
    <p:extLst>
      <p:ext uri="{BB962C8B-B14F-4D97-AF65-F5344CB8AC3E}">
        <p14:creationId xmlns:p14="http://schemas.microsoft.com/office/powerpoint/2010/main" val="1653390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OPENNESS IN THE Humanities</a:t>
            </a:r>
            <a:endParaRPr lang="en-US" dirty="0"/>
          </a:p>
        </p:txBody>
      </p:sp>
      <p:pic>
        <p:nvPicPr>
          <p:cNvPr id="6148" name="Picture 4" descr="http://farm4.staticflickr.com/3603/3640142736_67c31599b9_b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65099" y="1600201"/>
            <a:ext cx="8836025" cy="506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858001" y="6661150"/>
            <a:ext cx="22479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smtClean="0"/>
              <a:t>© </a:t>
            </a:r>
            <a:r>
              <a:rPr lang="en-US" sz="600" dirty="0" smtClean="0">
                <a:hlinkClick r:id="rId4"/>
              </a:rPr>
              <a:t>Bettinche</a:t>
            </a:r>
            <a:r>
              <a:rPr lang="en-US" sz="600" dirty="0"/>
              <a:t>, used with permission under </a:t>
            </a:r>
            <a:r>
              <a:rPr lang="en-US" sz="600" dirty="0">
                <a:hlinkClick r:id="rId5"/>
              </a:rPr>
              <a:t>CC </a:t>
            </a:r>
            <a:r>
              <a:rPr lang="en-US" sz="600" dirty="0" smtClean="0">
                <a:hlinkClick r:id="rId5"/>
              </a:rPr>
              <a:t>BY-NC</a:t>
            </a:r>
            <a:endParaRPr lang="en-US" sz="600" dirty="0"/>
          </a:p>
        </p:txBody>
      </p:sp>
    </p:spTree>
    <p:extLst>
      <p:ext uri="{BB962C8B-B14F-4D97-AF65-F5344CB8AC3E}">
        <p14:creationId xmlns:p14="http://schemas.microsoft.com/office/powerpoint/2010/main" val="3691028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nagit_PPT3BB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012"/>
            <a:ext cx="9144000" cy="6843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638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523" y="0"/>
            <a:ext cx="7599363" cy="7542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12400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nagit_PPT163C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2400"/>
            <a:ext cx="9144000" cy="6370820"/>
          </a:xfrm>
        </p:spPr>
      </p:pic>
    </p:spTree>
    <p:extLst>
      <p:ext uri="{BB962C8B-B14F-4D97-AF65-F5344CB8AC3E}">
        <p14:creationId xmlns:p14="http://schemas.microsoft.com/office/powerpoint/2010/main" val="353210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nagit_PPTB77B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537" b="40701"/>
          <a:stretch/>
        </p:blipFill>
        <p:spPr>
          <a:xfrm>
            <a:off x="-1" y="0"/>
            <a:ext cx="6705599" cy="5962575"/>
          </a:xfrm>
          <a:prstGeom prst="rect">
            <a:avLst/>
          </a:prstGeom>
        </p:spPr>
      </p:pic>
      <p:pic>
        <p:nvPicPr>
          <p:cNvPr id="3" name="Snagit_PPTD96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598" y="51840"/>
            <a:ext cx="2300293" cy="32247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Snagit_PPTCAEE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598" y="3505200"/>
            <a:ext cx="2262771" cy="325224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91476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3" descr="Screen Shot 2013-04-26 at 4.01.28 PM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9638" b="9638"/>
          <a:stretch>
            <a:fillRect/>
          </a:stretch>
        </p:blipFill>
        <p:spPr>
          <a:xfrm>
            <a:off x="0" y="685800"/>
            <a:ext cx="9158494" cy="4800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228600" y="6377224"/>
            <a:ext cx="8361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University of Victoria. </a:t>
            </a:r>
            <a:r>
              <a:rPr lang="en-US" sz="1000" u="sng" dirty="0" smtClean="0"/>
              <a:t>Internet Shakespeare Editions</a:t>
            </a:r>
            <a:r>
              <a:rPr lang="en-US" sz="1000" dirty="0"/>
              <a:t> </a:t>
            </a:r>
            <a:r>
              <a:rPr lang="en-US" sz="1000" dirty="0" smtClean="0"/>
              <a:t>(http</a:t>
            </a:r>
            <a:r>
              <a:rPr lang="en-US" sz="1000" dirty="0"/>
              <a:t>://</a:t>
            </a:r>
            <a:r>
              <a:rPr lang="en-US" sz="1000" dirty="0" err="1" smtClean="0"/>
              <a:t>internetshakespeare.uvic.ca</a:t>
            </a:r>
            <a:r>
              <a:rPr lang="en-US" sz="1000" dirty="0" smtClean="0"/>
              <a:t>)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851891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nagit_PPTCC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286237"/>
            <a:ext cx="8784435" cy="60383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72846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3-04-28 at 12.23.49 P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54" t="2088" r="5838" b="5612"/>
          <a:stretch/>
        </p:blipFill>
        <p:spPr>
          <a:xfrm>
            <a:off x="761999" y="533400"/>
            <a:ext cx="7717355" cy="53786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52369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INTERDISCIPLINARITY</a:t>
            </a:r>
            <a:endParaRPr lang="en-US" dirty="0"/>
          </a:p>
        </p:txBody>
      </p:sp>
      <p:pic>
        <p:nvPicPr>
          <p:cNvPr id="1026" name="Picture 2" descr="http://farm8.staticflickr.com/7097/7155309631_cffb1be553_b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76400" y="1828800"/>
            <a:ext cx="5868997" cy="4648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858001" y="6661150"/>
            <a:ext cx="22479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smtClean="0"/>
              <a:t>© </a:t>
            </a:r>
            <a:r>
              <a:rPr lang="en-US" sz="600" dirty="0" smtClean="0">
                <a:hlinkClick r:id="rId4"/>
              </a:rPr>
              <a:t>Rick Gordon</a:t>
            </a:r>
            <a:r>
              <a:rPr lang="en-US" sz="600" dirty="0" smtClean="0"/>
              <a:t>, </a:t>
            </a:r>
            <a:r>
              <a:rPr lang="en-US" sz="600" dirty="0"/>
              <a:t>used with permission under </a:t>
            </a:r>
            <a:r>
              <a:rPr lang="en-US" sz="600" dirty="0">
                <a:hlinkClick r:id="rId5"/>
              </a:rPr>
              <a:t>CC </a:t>
            </a:r>
            <a:r>
              <a:rPr lang="en-US" sz="600" dirty="0" smtClean="0">
                <a:hlinkClick r:id="rId5"/>
              </a:rPr>
              <a:t>NC-ND</a:t>
            </a:r>
            <a:endParaRPr lang="en-US" sz="600" dirty="0"/>
          </a:p>
        </p:txBody>
      </p:sp>
    </p:spTree>
    <p:extLst>
      <p:ext uri="{BB962C8B-B14F-4D97-AF65-F5344CB8AC3E}">
        <p14:creationId xmlns:p14="http://schemas.microsoft.com/office/powerpoint/2010/main" val="323351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162800" y="1676400"/>
            <a:ext cx="1676400" cy="2971800"/>
          </a:xfrm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sz="2400" dirty="0" smtClean="0"/>
              <a:t>FROM…</a:t>
            </a:r>
          </a:p>
          <a:p>
            <a:pPr eaLnBrk="1" hangingPunct="1"/>
            <a:endParaRPr lang="en-US" dirty="0" smtClean="0"/>
          </a:p>
        </p:txBody>
      </p:sp>
      <p:pic>
        <p:nvPicPr>
          <p:cNvPr id="2054" name="Picture 6" descr="C:\Users\mramir14\Desktop\color_cs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4799" y="990600"/>
            <a:ext cx="6172201" cy="4200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1752600" y="5657671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are either registered trademarks or trademarks of Adobe </a:t>
            </a:r>
          </a:p>
          <a:p>
            <a:r>
              <a:rPr lang="en-US" dirty="0"/>
              <a:t>Systems Incorporated in the United States and/or other countries.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Measuring the impact of ‘Open’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981200"/>
            <a:ext cx="6224332" cy="44086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7709" y="6625633"/>
            <a:ext cx="232627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Source: </a:t>
            </a:r>
            <a:r>
              <a:rPr lang="en-US" sz="1000" dirty="0" err="1"/>
              <a:t>Screengrab</a:t>
            </a:r>
            <a:r>
              <a:rPr lang="en-US" sz="1000" dirty="0"/>
              <a:t> from </a:t>
            </a:r>
            <a:r>
              <a:rPr lang="en-US" sz="1000" dirty="0" err="1" smtClean="0">
                <a:hlinkClick r:id="rId4"/>
              </a:rPr>
              <a:t>ImpactStory</a:t>
            </a:r>
            <a:endParaRPr lang="en-US" sz="1000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4781" y="4463561"/>
            <a:ext cx="1919037" cy="1919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40" t="23333" r="42917" b="4286"/>
          <a:stretch/>
        </p:blipFill>
        <p:spPr bwMode="auto">
          <a:xfrm>
            <a:off x="6774781" y="1981200"/>
            <a:ext cx="1919037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27551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Innovations in communication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1799507"/>
            <a:ext cx="5334000" cy="472381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7709" y="6625633"/>
            <a:ext cx="289374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Source: </a:t>
            </a:r>
            <a:r>
              <a:rPr lang="en-US" sz="1000" dirty="0" err="1"/>
              <a:t>Screengrab</a:t>
            </a:r>
            <a:r>
              <a:rPr lang="en-US" sz="1000" dirty="0"/>
              <a:t> from </a:t>
            </a:r>
            <a:r>
              <a:rPr lang="en-US" sz="1000" dirty="0" smtClean="0">
                <a:hlinkClick r:id="rId4"/>
              </a:rPr>
              <a:t>PeerJ </a:t>
            </a:r>
            <a:r>
              <a:rPr lang="en-US" sz="1000" dirty="0" smtClean="0"/>
              <a:t>and </a:t>
            </a:r>
            <a:r>
              <a:rPr lang="en-US" sz="1000" dirty="0" smtClean="0">
                <a:hlinkClick r:id="rId5"/>
              </a:rPr>
              <a:t>PaperCritic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850103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mramir14\Desktop\Bibliometrics\papercritic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71600" y="228600"/>
            <a:ext cx="6174742" cy="6477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15663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Concluding remarks</a:t>
            </a:r>
          </a:p>
        </p:txBody>
      </p:sp>
      <p:pic>
        <p:nvPicPr>
          <p:cNvPr id="2050" name="Picture 2" descr="http://farm3.staticflickr.com/2742/4539350334_af9929c73c_z.jpg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1" t="2278" r="1701" b="6977"/>
          <a:stretch/>
        </p:blipFill>
        <p:spPr bwMode="auto">
          <a:xfrm>
            <a:off x="914400" y="1828800"/>
            <a:ext cx="7467600" cy="47049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645560" y="6647266"/>
            <a:ext cx="227177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/>
              <a:t>Source</a:t>
            </a:r>
            <a:r>
              <a:rPr lang="en-US" sz="600" dirty="0" smtClean="0"/>
              <a:t>: ©</a:t>
            </a:r>
            <a:r>
              <a:rPr lang="en-US" sz="600" dirty="0" smtClean="0">
                <a:hlinkClick r:id="rId4"/>
              </a:rPr>
              <a:t>Andrew Blight</a:t>
            </a:r>
            <a:r>
              <a:rPr lang="en-US" sz="600" dirty="0" smtClean="0"/>
              <a:t>, used with permission under </a:t>
            </a:r>
            <a:r>
              <a:rPr lang="en-US" sz="600" dirty="0" smtClean="0">
                <a:hlinkClick r:id="rId5"/>
              </a:rPr>
              <a:t>CC-BY</a:t>
            </a:r>
            <a:r>
              <a:rPr lang="en-US" sz="600" dirty="0" smtClean="0"/>
              <a:t> </a:t>
            </a:r>
            <a:endParaRPr lang="en-US" sz="600" dirty="0"/>
          </a:p>
        </p:txBody>
      </p:sp>
    </p:spTree>
    <p:extLst>
      <p:ext uri="{BB962C8B-B14F-4D97-AF65-F5344CB8AC3E}">
        <p14:creationId xmlns:p14="http://schemas.microsoft.com/office/powerpoint/2010/main" val="272883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1000" y="1719262"/>
            <a:ext cx="8407400" cy="5138738"/>
          </a:xfrm>
        </p:spPr>
        <p:txBody>
          <a:bodyPr>
            <a:normAutofit fontScale="92500" lnSpcReduction="10000"/>
          </a:bodyPr>
          <a:lstStyle/>
          <a:p>
            <a:r>
              <a:rPr lang="en-US" sz="14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Billings, M.S., Hutton, S.C., Schafer, J., </a:t>
            </a:r>
            <a:r>
              <a:rPr lang="en-US" sz="14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Schweik</a:t>
            </a:r>
            <a:r>
              <a:rPr lang="en-US" sz="14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, C.M. &amp; Sheridan, M. </a:t>
            </a:r>
            <a:r>
              <a:rPr lang="en-US" sz="1400" i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Open Educational Resources as Learning Materials: Prospects and Strategies for University Libraries</a:t>
            </a:r>
            <a:r>
              <a:rPr lang="en-US" sz="14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.(2013). </a:t>
            </a:r>
            <a:r>
              <a:rPr lang="en-US" sz="14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Online: </a:t>
            </a:r>
            <a:r>
              <a:rPr lang="en-US" sz="1400" dirty="0">
                <a:solidFill>
                  <a:schemeClr val="tx1"/>
                </a:solidFill>
                <a:latin typeface="Arial" pitchFamily="34" charset="0"/>
                <a:cs typeface="Arial" pitchFamily="34" charset="0"/>
                <a:hlinkClick r:id="rId3"/>
              </a:rPr>
              <a:t>http://publications.arl.org/rli280</a:t>
            </a:r>
            <a:r>
              <a:rPr lang="en-US" sz="14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  <a:hlinkClick r:id="rId3"/>
              </a:rPr>
              <a:t>/</a:t>
            </a:r>
            <a:r>
              <a:rPr lang="en-US" sz="14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</a:p>
          <a:p>
            <a:endParaRPr lang="en-US" sz="1400" i="1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r>
              <a:rPr lang="en-US" sz="14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Hey, T., </a:t>
            </a:r>
            <a:r>
              <a:rPr lang="en-US" sz="14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Tansley</a:t>
            </a:r>
            <a:r>
              <a:rPr lang="en-US" sz="14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, S., &amp; Tolle, K. The Fourth Paradigm: Data Intensive Scientific Discovery. (2009). Redmond, WA: Microsoft Corporation. </a:t>
            </a:r>
            <a:r>
              <a:rPr lang="en-US" sz="14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Online: </a:t>
            </a:r>
            <a:r>
              <a:rPr lang="en-US" sz="1400" dirty="0">
                <a:solidFill>
                  <a:schemeClr val="tx1"/>
                </a:solidFill>
                <a:latin typeface="Arial" pitchFamily="34" charset="0"/>
                <a:cs typeface="Arial" pitchFamily="34" charset="0"/>
                <a:hlinkClick r:id="rId4"/>
              </a:rPr>
              <a:t>http://research.microsoft.com/en-us/collaboration/fourthparadigm</a:t>
            </a:r>
            <a:r>
              <a:rPr lang="en-US" sz="14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  <a:hlinkClick r:id="rId4"/>
              </a:rPr>
              <a:t>/</a:t>
            </a:r>
            <a:endParaRPr lang="en-US" sz="14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endParaRPr lang="en-US" sz="14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r>
              <a:rPr lang="en-US" sz="14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Housewright</a:t>
            </a:r>
            <a:r>
              <a:rPr lang="en-US" sz="14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, R., </a:t>
            </a:r>
            <a:r>
              <a:rPr lang="en-US" sz="14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Schonfeld</a:t>
            </a:r>
            <a:r>
              <a:rPr lang="en-US" sz="14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, R.C. &amp; </a:t>
            </a:r>
            <a:r>
              <a:rPr lang="en-US" sz="14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Wulfson</a:t>
            </a:r>
            <a:r>
              <a:rPr lang="en-US" sz="14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, K. </a:t>
            </a:r>
            <a:r>
              <a:rPr lang="en-US" sz="1400" i="1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Ithaka</a:t>
            </a:r>
            <a:r>
              <a:rPr lang="en-US" sz="1400" i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S+R US Faculty Survey 2012</a:t>
            </a:r>
            <a:r>
              <a:rPr lang="en-US" sz="14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. (8 April 2013). </a:t>
            </a:r>
            <a:r>
              <a:rPr lang="en-US" sz="14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Online: </a:t>
            </a:r>
            <a:r>
              <a:rPr lang="en-US" sz="1400" dirty="0">
                <a:solidFill>
                  <a:schemeClr val="tx1"/>
                </a:solidFill>
                <a:latin typeface="Arial" pitchFamily="34" charset="0"/>
                <a:cs typeface="Arial" pitchFamily="34" charset="0"/>
                <a:hlinkClick r:id="rId5"/>
              </a:rPr>
              <a:t>http://</a:t>
            </a:r>
            <a:r>
              <a:rPr lang="en-US" sz="14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  <a:hlinkClick r:id="rId5"/>
              </a:rPr>
              <a:t>www.sr.ithaka.org/research-publications/us-faculty-survey-2012</a:t>
            </a:r>
            <a:r>
              <a:rPr lang="en-US" sz="14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</a:p>
          <a:p>
            <a:endParaRPr lang="en-US" sz="14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r>
              <a:rPr lang="en-US" sz="14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Johnson, L., Adams Becker, S., Cummins, M., Estrada, V., Freeman, A., &amp; </a:t>
            </a:r>
            <a:r>
              <a:rPr lang="en-US" sz="14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Ludgate</a:t>
            </a:r>
            <a:r>
              <a:rPr lang="en-US" sz="14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, H. (2013). </a:t>
            </a:r>
            <a:r>
              <a:rPr lang="en-US" sz="1400" i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NMC Horizon Report: 2013 Higher Education Edition</a:t>
            </a:r>
            <a:r>
              <a:rPr lang="en-US" sz="14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. Austin, Texas: The New Media Consortium. </a:t>
            </a:r>
            <a:r>
              <a:rPr lang="en-US" sz="14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Online: </a:t>
            </a:r>
            <a:r>
              <a:rPr lang="en-US" sz="1400" dirty="0">
                <a:solidFill>
                  <a:schemeClr val="tx1"/>
                </a:solidFill>
                <a:latin typeface="Arial" pitchFamily="34" charset="0"/>
                <a:cs typeface="Arial" pitchFamily="34" charset="0"/>
                <a:hlinkClick r:id="rId6"/>
              </a:rPr>
              <a:t>http://</a:t>
            </a:r>
            <a:r>
              <a:rPr lang="en-US" sz="14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  <a:hlinkClick r:id="rId6"/>
              </a:rPr>
              <a:t>www.nmc.org/publications/2013-horizon-report-higher-ed</a:t>
            </a:r>
            <a:endParaRPr lang="en-US" sz="14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endParaRPr lang="en-US" sz="14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r>
              <a:rPr lang="en-US" sz="14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Mullins, J. L., Murray-Rust, C., </a:t>
            </a:r>
            <a:r>
              <a:rPr lang="en-US" sz="1400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Ogburn</a:t>
            </a:r>
            <a:r>
              <a:rPr lang="en-US" sz="14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, J. L., Crow, R., </a:t>
            </a:r>
            <a:r>
              <a:rPr lang="en-US" sz="1400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Ivins</a:t>
            </a:r>
            <a:r>
              <a:rPr lang="en-US" sz="14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, O., Mower, A., </a:t>
            </a:r>
            <a:r>
              <a:rPr lang="en-US" sz="1400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Nesdill</a:t>
            </a:r>
            <a:r>
              <a:rPr lang="en-US" sz="14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, D., Newton, M. P., </a:t>
            </a:r>
            <a:r>
              <a:rPr lang="en-US" sz="1400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Speer</a:t>
            </a:r>
            <a:r>
              <a:rPr lang="en-US" sz="14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, J., &amp; Watkinson, C. </a:t>
            </a:r>
            <a:r>
              <a:rPr lang="en-US" sz="14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(2012). </a:t>
            </a:r>
            <a:r>
              <a:rPr lang="en-US" sz="1400" i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Library Publishing Services: Strategies for Success: Final Research Report</a:t>
            </a:r>
            <a:r>
              <a:rPr lang="en-US" sz="14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. Washington, DC: SPARC</a:t>
            </a:r>
            <a:r>
              <a:rPr lang="en-US" sz="14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. </a:t>
            </a:r>
            <a:r>
              <a:rPr lang="en-US" sz="14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Online: </a:t>
            </a:r>
            <a:r>
              <a:rPr lang="en-US" sz="1400" dirty="0">
                <a:solidFill>
                  <a:schemeClr val="tx1"/>
                </a:solidFill>
                <a:latin typeface="Arial" pitchFamily="34" charset="0"/>
                <a:cs typeface="Arial" pitchFamily="34" charset="0"/>
                <a:hlinkClick r:id="rId7"/>
              </a:rPr>
              <a:t>http://docs.lib.purdue.edu/purduepress_ebooks/24</a:t>
            </a:r>
            <a:r>
              <a:rPr lang="en-US" sz="14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  <a:hlinkClick r:id="rId7"/>
              </a:rPr>
              <a:t>/</a:t>
            </a:r>
            <a:r>
              <a:rPr lang="en-US" sz="14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</a:p>
          <a:p>
            <a:endParaRPr lang="en-US" sz="14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r>
              <a:rPr lang="en-US" sz="14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Smith</a:t>
            </a:r>
            <a:r>
              <a:rPr lang="en-US" sz="14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4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K.K</a:t>
            </a:r>
            <a:r>
              <a:rPr lang="en-US" sz="14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. &amp; </a:t>
            </a:r>
            <a:r>
              <a:rPr lang="en-US" sz="14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N. </a:t>
            </a:r>
            <a:r>
              <a:rPr lang="en-US" sz="14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L. </a:t>
            </a:r>
            <a:r>
              <a:rPr lang="en-US" sz="1400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Maron</a:t>
            </a:r>
            <a:r>
              <a:rPr lang="en-US" sz="14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. </a:t>
            </a:r>
            <a:r>
              <a:rPr lang="en-US" sz="1400" i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Current Models of Digital Scholarly Communications: Results of an Investigation Conducted by </a:t>
            </a:r>
            <a:r>
              <a:rPr lang="en-US" sz="1400" i="1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Ithaka</a:t>
            </a:r>
            <a:r>
              <a:rPr lang="en-US" sz="1400" i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for the Association of Research Libraries. </a:t>
            </a:r>
            <a:r>
              <a:rPr lang="en-US" sz="14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(2008). Online: </a:t>
            </a:r>
            <a:r>
              <a:rPr lang="en-US" sz="14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  <a:hlinkClick r:id="rId8"/>
              </a:rPr>
              <a:t>http</a:t>
            </a:r>
            <a:r>
              <a:rPr lang="en-US" sz="1400" dirty="0">
                <a:solidFill>
                  <a:schemeClr val="tx1"/>
                </a:solidFill>
                <a:latin typeface="Arial" pitchFamily="34" charset="0"/>
                <a:cs typeface="Arial" pitchFamily="34" charset="0"/>
                <a:hlinkClick r:id="rId8"/>
              </a:rPr>
              <a:t>://</a:t>
            </a:r>
            <a:r>
              <a:rPr lang="en-US" sz="14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  <a:hlinkClick r:id="rId8"/>
              </a:rPr>
              <a:t>www.arl.org/news/6/1148</a:t>
            </a:r>
            <a:endParaRPr lang="en-US" sz="14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052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1000" y="2590799"/>
            <a:ext cx="8407400" cy="3535363"/>
          </a:xfrm>
        </p:spPr>
        <p:txBody>
          <a:bodyPr>
            <a:normAutofit/>
          </a:bodyPr>
          <a:lstStyle/>
          <a:p>
            <a:pPr marL="44450" indent="0">
              <a:buNone/>
            </a:pPr>
            <a:r>
              <a:rPr lang="en-US" dirty="0" smtClean="0"/>
              <a:t>Portions of this work were originally created by Sarah L. </a:t>
            </a:r>
            <a:r>
              <a:rPr lang="en-US" dirty="0" err="1" smtClean="0"/>
              <a:t>Shreeves</a:t>
            </a:r>
            <a:r>
              <a:rPr lang="en-US" dirty="0" smtClean="0"/>
              <a:t> and revised by Marisa L. Ramírez and Joy Kirchner on June 3, 2013. This work is licensed under the Creative Commons Attribution-</a:t>
            </a:r>
            <a:r>
              <a:rPr lang="en-US" dirty="0" err="1" smtClean="0"/>
              <a:t>NonCommercial</a:t>
            </a:r>
            <a:r>
              <a:rPr lang="en-US" dirty="0" smtClean="0"/>
              <a:t>-</a:t>
            </a:r>
            <a:r>
              <a:rPr lang="en-US" dirty="0" err="1" smtClean="0"/>
              <a:t>ShareAlike</a:t>
            </a:r>
            <a:r>
              <a:rPr lang="en-US" dirty="0" smtClean="0"/>
              <a:t> 3.0 United States License. To view a copy of the license see </a:t>
            </a:r>
            <a:r>
              <a:rPr lang="en-US" dirty="0">
                <a:hlinkClick r:id="rId3"/>
              </a:rPr>
              <a:t>http://creativecommons.org/licenses/by-nc-sa/3.0/us</a:t>
            </a:r>
            <a:r>
              <a:rPr lang="en-US" dirty="0" smtClean="0">
                <a:hlinkClick r:id="rId3"/>
              </a:rPr>
              <a:t>/</a:t>
            </a:r>
            <a:r>
              <a:rPr lang="en-US" dirty="0" smtClean="0"/>
              <a:t>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Attribution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2484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10400" y="1600200"/>
            <a:ext cx="1981200" cy="2362200"/>
          </a:xfrm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algn="ctr" eaLnBrk="1" hangingPunct="1">
              <a:buFont typeface="Wingdings 2" charset="2"/>
              <a:buNone/>
              <a:defRPr/>
            </a:pPr>
            <a:r>
              <a:rPr lang="en-US" sz="2000" dirty="0" smtClean="0">
                <a:ea typeface="ＭＳ Ｐゴシック" charset="-128"/>
                <a:cs typeface="+mn-cs"/>
              </a:rPr>
              <a:t>PARTICIPATE</a:t>
            </a:r>
          </a:p>
          <a:p>
            <a:pPr algn="ctr" eaLnBrk="1" hangingPunct="1">
              <a:buFont typeface="Wingdings 2" charset="2"/>
              <a:buNone/>
              <a:defRPr/>
            </a:pPr>
            <a:r>
              <a:rPr lang="en-US" sz="2000" dirty="0" smtClean="0">
                <a:ea typeface="ＭＳ Ｐゴシック" charset="-128"/>
                <a:cs typeface="+mn-cs"/>
              </a:rPr>
              <a:t>in </a:t>
            </a:r>
          </a:p>
          <a:p>
            <a:pPr algn="ctr" eaLnBrk="1" hangingPunct="1">
              <a:buFont typeface="Wingdings 2" charset="2"/>
              <a:buNone/>
              <a:defRPr/>
            </a:pPr>
            <a:r>
              <a:rPr lang="en-US" sz="2000" dirty="0" smtClean="0">
                <a:ea typeface="ＭＳ Ｐゴシック" charset="-128"/>
                <a:cs typeface="+mn-cs"/>
              </a:rPr>
              <a:t>BUILDING </a:t>
            </a:r>
          </a:p>
          <a:p>
            <a:pPr algn="ctr" eaLnBrk="1" hangingPunct="1">
              <a:buFont typeface="Wingdings 2" charset="2"/>
              <a:buNone/>
              <a:defRPr/>
            </a:pPr>
            <a:r>
              <a:rPr lang="en-US" sz="2000" dirty="0" smtClean="0">
                <a:ea typeface="ＭＳ Ｐゴシック" charset="-128"/>
                <a:cs typeface="+mn-cs"/>
              </a:rPr>
              <a:t>and</a:t>
            </a:r>
          </a:p>
          <a:p>
            <a:pPr algn="ctr" eaLnBrk="1" hangingPunct="1">
              <a:buFont typeface="Wingdings 2" charset="2"/>
              <a:buNone/>
              <a:defRPr/>
            </a:pPr>
            <a:r>
              <a:rPr lang="en-US" sz="2000" dirty="0" smtClean="0">
                <a:ea typeface="ＭＳ Ｐゴシック" charset="-128"/>
                <a:cs typeface="+mn-cs"/>
              </a:rPr>
              <a:t>CONTRIBUTE</a:t>
            </a:r>
          </a:p>
          <a:p>
            <a:pPr algn="ctr" eaLnBrk="1" hangingPunct="1">
              <a:buFont typeface="Wingdings 2" charset="2"/>
              <a:buNone/>
              <a:defRPr/>
            </a:pPr>
            <a:r>
              <a:rPr lang="en-US" sz="2000" dirty="0" smtClean="0">
                <a:ea typeface="ＭＳ Ｐゴシック" charset="-128"/>
                <a:cs typeface="+mn-cs"/>
              </a:rPr>
              <a:t>EXPERTISE</a:t>
            </a:r>
          </a:p>
        </p:txBody>
      </p:sp>
      <p:pic>
        <p:nvPicPr>
          <p:cNvPr id="1029" name="Picture 5" descr="the Collabocat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7200" y="0"/>
            <a:ext cx="6172200" cy="6172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6400800" y="6639931"/>
            <a:ext cx="264687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 smtClean="0">
                <a:solidFill>
                  <a:schemeClr val="bg1"/>
                </a:solidFill>
              </a:rPr>
              <a:t>Octocat</a:t>
            </a:r>
            <a:r>
              <a:rPr lang="en-US" sz="800" dirty="0" smtClean="0">
                <a:solidFill>
                  <a:schemeClr val="bg1"/>
                </a:solidFill>
              </a:rPr>
              <a:t>® is a registered trademark of the </a:t>
            </a:r>
            <a:r>
              <a:rPr lang="en-US" sz="800" dirty="0" err="1" smtClean="0">
                <a:solidFill>
                  <a:schemeClr val="bg1"/>
                </a:solidFill>
              </a:rPr>
              <a:t>GitHub</a:t>
            </a:r>
            <a:r>
              <a:rPr lang="en-US" sz="800" dirty="0" smtClean="0">
                <a:solidFill>
                  <a:schemeClr val="bg1"/>
                </a:solidFill>
              </a:rPr>
              <a:t>, Inc.</a:t>
            </a:r>
            <a:endParaRPr lang="en-US" sz="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162800" y="1676400"/>
            <a:ext cx="1676400" cy="2971800"/>
          </a:xfrm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sz="2400" dirty="0" smtClean="0"/>
              <a:t>FROM…</a:t>
            </a:r>
          </a:p>
          <a:p>
            <a:pPr eaLnBrk="1" hangingPunct="1"/>
            <a:endParaRPr lang="en-US" dirty="0" smtClean="0"/>
          </a:p>
        </p:txBody>
      </p:sp>
      <p:pic>
        <p:nvPicPr>
          <p:cNvPr id="1026" name="Picture 2" descr="http://farm4.staticflickr.com/3021/3099579100_da64c5e7f7_b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1000" y="609600"/>
            <a:ext cx="6400800" cy="4800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241281" y="6702191"/>
            <a:ext cx="26388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>
                <a:solidFill>
                  <a:schemeClr val="bg1"/>
                </a:solidFill>
              </a:rPr>
              <a:t>©</a:t>
            </a:r>
            <a:r>
              <a:rPr lang="en-US" sz="800" dirty="0" smtClean="0">
                <a:solidFill>
                  <a:schemeClr val="bg1"/>
                </a:solidFill>
                <a:hlinkClick r:id="rId4"/>
              </a:rPr>
              <a:t>Amanda Munoz</a:t>
            </a:r>
            <a:r>
              <a:rPr lang="en-US" sz="800" dirty="0" smtClean="0">
                <a:solidFill>
                  <a:schemeClr val="bg1"/>
                </a:solidFill>
              </a:rPr>
              <a:t>, used with permission under </a:t>
            </a:r>
            <a:r>
              <a:rPr lang="en-US" sz="800" dirty="0" smtClean="0">
                <a:solidFill>
                  <a:schemeClr val="bg1"/>
                </a:solidFill>
                <a:hlinkClick r:id="rId5"/>
              </a:rPr>
              <a:t>CC-BY</a:t>
            </a:r>
            <a:endParaRPr lang="en-US" sz="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3910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half" idx="2"/>
          </p:nvPr>
        </p:nvSpPr>
        <p:spPr/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sz="2800" smtClean="0"/>
              <a:t>OPEN and FREE TO ACCESS</a:t>
            </a:r>
          </a:p>
          <a:p>
            <a:pPr eaLnBrk="1" hangingPunct="1"/>
            <a:endParaRPr lang="en-US" smtClean="0"/>
          </a:p>
        </p:txBody>
      </p:sp>
      <p:sp>
        <p:nvSpPr>
          <p:cNvPr id="3" name="TextBox 2"/>
          <p:cNvSpPr txBox="1"/>
          <p:nvPr/>
        </p:nvSpPr>
        <p:spPr>
          <a:xfrm>
            <a:off x="6241281" y="6702191"/>
            <a:ext cx="287290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>
                <a:solidFill>
                  <a:schemeClr val="bg1"/>
                </a:solidFill>
              </a:rPr>
              <a:t>©</a:t>
            </a:r>
            <a:r>
              <a:rPr lang="en-US" sz="800" dirty="0" smtClean="0">
                <a:solidFill>
                  <a:schemeClr val="bg1"/>
                </a:solidFill>
                <a:hlinkClick r:id="rId3"/>
              </a:rPr>
              <a:t>OpenSourceWay</a:t>
            </a:r>
            <a:r>
              <a:rPr lang="en-US" sz="800" dirty="0" smtClean="0">
                <a:solidFill>
                  <a:schemeClr val="bg1"/>
                </a:solidFill>
              </a:rPr>
              <a:t>, used with permission under </a:t>
            </a:r>
            <a:r>
              <a:rPr lang="en-US" sz="800" dirty="0" smtClean="0">
                <a:solidFill>
                  <a:schemeClr val="bg1"/>
                </a:solidFill>
                <a:hlinkClick r:id="rId4"/>
              </a:rPr>
              <a:t>CC BY-SA</a:t>
            </a:r>
            <a:endParaRPr lang="en-US" sz="800" dirty="0">
              <a:solidFill>
                <a:schemeClr val="bg1"/>
              </a:solidFill>
            </a:endParaRPr>
          </a:p>
        </p:txBody>
      </p:sp>
      <p:pic>
        <p:nvPicPr>
          <p:cNvPr id="5139" name="Picture 19" descr="http://farm5.staticflickr.com/4083/4967939593_e9486f86f7_o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90600" y="1981200"/>
            <a:ext cx="4953000" cy="27813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half" idx="2"/>
          </p:nvPr>
        </p:nvSpPr>
        <p:spPr/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sz="2400" dirty="0" smtClean="0"/>
              <a:t>FROM…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/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43" t="10539" r="32196" b="6043"/>
          <a:stretch/>
        </p:blipFill>
        <p:spPr bwMode="auto">
          <a:xfrm>
            <a:off x="304800" y="381000"/>
            <a:ext cx="3389086" cy="50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2667000"/>
            <a:ext cx="2552700" cy="382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44408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half" idx="2"/>
          </p:nvPr>
        </p:nvSpPr>
        <p:spPr>
          <a:xfrm>
            <a:off x="7010400" y="1905000"/>
            <a:ext cx="1981200" cy="2971800"/>
          </a:xfrm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sz="1800" smtClean="0"/>
              <a:t>OPEN TO USE and </a:t>
            </a:r>
            <a:br>
              <a:rPr lang="en-US" sz="1800" smtClean="0"/>
            </a:br>
            <a:r>
              <a:rPr lang="en-US" sz="1800" smtClean="0"/>
              <a:t>REUSE WITH FEW or NO RESTRICTIONS</a:t>
            </a:r>
          </a:p>
          <a:p>
            <a:pPr eaLnBrk="1" hangingPunct="1"/>
            <a:endParaRPr lang="en-US" smtClean="0"/>
          </a:p>
        </p:txBody>
      </p:sp>
      <p:pic>
        <p:nvPicPr>
          <p:cNvPr id="24579" name="Picture 2" descr="Little-Brother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07772" y="1044438"/>
            <a:ext cx="3066208" cy="46094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3980" y="4006533"/>
            <a:ext cx="1601147" cy="240899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3980" y="457200"/>
            <a:ext cx="1601147" cy="24168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3871705"/>
            <a:ext cx="1626772" cy="25438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38"/>
          <a:stretch/>
        </p:blipFill>
        <p:spPr>
          <a:xfrm>
            <a:off x="381000" y="304800"/>
            <a:ext cx="1559458" cy="256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790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Grid">
  <a:themeElements>
    <a:clrScheme name="Custom 8">
      <a:dk1>
        <a:sysClr val="windowText" lastClr="000000"/>
      </a:dk1>
      <a:lt1>
        <a:sysClr val="window" lastClr="FFFFFF"/>
      </a:lt1>
      <a:dk2>
        <a:srgbClr val="534949"/>
      </a:dk2>
      <a:lt2>
        <a:srgbClr val="CCD1B9"/>
      </a:lt2>
      <a:accent1>
        <a:srgbClr val="C66951"/>
      </a:accent1>
      <a:accent2>
        <a:srgbClr val="BF974D"/>
      </a:accent2>
      <a:accent3>
        <a:srgbClr val="928B70"/>
      </a:accent3>
      <a:accent4>
        <a:srgbClr val="87706B"/>
      </a:accent4>
      <a:accent5>
        <a:srgbClr val="94734E"/>
      </a:accent5>
      <a:accent6>
        <a:srgbClr val="6F777D"/>
      </a:accent6>
      <a:hlink>
        <a:srgbClr val="3333FF"/>
      </a:hlink>
      <a:folHlink>
        <a:srgbClr val="C0C0C0"/>
      </a:folHlink>
    </a:clrScheme>
    <a:fontScheme name="Grid">
      <a:majorFont>
        <a:latin typeface="Franklin Gothic Medium"/>
        <a:ea typeface=""/>
        <a:cs typeface=""/>
        <a:font script="Jpan" typeface="HG創英角ｺﾞｼｯｸUB"/>
        <a:font script="Hang" typeface="HY견고딕"/>
        <a:font script="Hans" typeface="微软雅黑"/>
        <a:font script="Hant" typeface="微軟正黑體"/>
        <a:font script="Arab" typeface="Arial Bold"/>
        <a:font script="Hebr" typeface="Arial Bold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 Bold"/>
        <a:font script="Uigh" typeface="Microsoft Uighur"/>
        <a:font script="Geor" typeface="Sylfaen"/>
      </a:majorFont>
      <a:minorFont>
        <a:latin typeface="Franklin Gothic Medium"/>
        <a:ea typeface=""/>
        <a:cs typeface=""/>
        <a:font script="Jpan" typeface="HG創英角ｺﾞｼｯｸUB"/>
        <a:font script="Hang" typeface="HY견고딕"/>
        <a:font script="Hans" typeface="微软雅黑"/>
        <a:font script="Hant" typeface="微軟正黑體"/>
        <a:font script="Arab" typeface="Arial Bold"/>
        <a:font script="Hebr" typeface="Arial Bold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 Bold"/>
        <a:font script="Uigh" typeface="Microsoft Uighur"/>
        <a:font script="Geor" typeface="Sylfaen"/>
      </a:minorFont>
    </a:fontScheme>
    <a:fmtScheme name="Grid">
      <a:fillStyleLst>
        <a:solidFill>
          <a:schemeClr val="phClr"/>
        </a:solidFill>
        <a:solidFill>
          <a:schemeClr val="phClr">
            <a:tint val="5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175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3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3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3000"/>
                <a:satMod val="11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Grid</Template>
  <TotalTime>7096</TotalTime>
  <Words>714</Words>
  <Application>Microsoft Office PowerPoint</Application>
  <PresentationFormat>On-screen Show (4:3)</PresentationFormat>
  <Paragraphs>138</Paragraphs>
  <Slides>45</Slides>
  <Notes>45</Notes>
  <HiddenSlides>19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3" baseType="lpstr">
      <vt:lpstr>ＭＳ Ｐゴシック</vt:lpstr>
      <vt:lpstr>ＭＳ Ｐゴシック</vt:lpstr>
      <vt:lpstr>Arial</vt:lpstr>
      <vt:lpstr>Calibri</vt:lpstr>
      <vt:lpstr>Franklin Gothic Medium</vt:lpstr>
      <vt:lpstr>Wingdings</vt:lpstr>
      <vt:lpstr>Wingdings 2</vt:lpstr>
      <vt:lpstr>Grid</vt:lpstr>
      <vt:lpstr>  EMERGING OPPORTUNITIES: Opening scholarship</vt:lpstr>
      <vt:lpstr>What do we mean by open?</vt:lpstr>
      <vt:lpstr>Open Access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Commonalities</vt:lpstr>
      <vt:lpstr>Opening the Academy…</vt:lpstr>
      <vt:lpstr>Success Stories</vt:lpstr>
      <vt:lpstr>OPENNESS IN THE ScienceS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OPENNESS IN THE Social Sciences</vt:lpstr>
      <vt:lpstr>PowerPoint Presentation</vt:lpstr>
      <vt:lpstr>PowerPoint Presentation</vt:lpstr>
      <vt:lpstr>PowerPoint Presentation</vt:lpstr>
      <vt:lpstr>OPENNESS IN THE Humanities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INTERDISCIPLINARITY</vt:lpstr>
      <vt:lpstr>Measuring the impact of ‘Open’</vt:lpstr>
      <vt:lpstr>Innovations in communication</vt:lpstr>
      <vt:lpstr>PowerPoint Presentation</vt:lpstr>
      <vt:lpstr>Concluding remarks</vt:lpstr>
      <vt:lpstr>Resources</vt:lpstr>
      <vt:lpstr>Attribution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Digital Repositories</dc:title>
  <dc:creator>Sarah L. Shreeves</dc:creator>
  <cp:lastModifiedBy>Hamer, Catherine</cp:lastModifiedBy>
  <cp:revision>331</cp:revision>
  <cp:lastPrinted>2013-05-23T00:08:23Z</cp:lastPrinted>
  <dcterms:created xsi:type="dcterms:W3CDTF">2011-09-22T11:45:14Z</dcterms:created>
  <dcterms:modified xsi:type="dcterms:W3CDTF">2013-08-23T22:04:20Z</dcterms:modified>
</cp:coreProperties>
</file>